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488" r:id="rId4"/>
    <p:sldId id="489" r:id="rId5"/>
    <p:sldId id="490" r:id="rId6"/>
    <p:sldId id="491" r:id="rId7"/>
    <p:sldId id="492" r:id="rId8"/>
    <p:sldId id="493" r:id="rId9"/>
    <p:sldId id="468" r:id="rId10"/>
    <p:sldId id="469" r:id="rId11"/>
    <p:sldId id="470" r:id="rId12"/>
    <p:sldId id="471" r:id="rId13"/>
    <p:sldId id="472" r:id="rId14"/>
    <p:sldId id="473" r:id="rId15"/>
    <p:sldId id="474" r:id="rId16"/>
    <p:sldId id="475" r:id="rId17"/>
    <p:sldId id="476" r:id="rId18"/>
    <p:sldId id="477" r:id="rId19"/>
    <p:sldId id="478" r:id="rId20"/>
    <p:sldId id="479" r:id="rId21"/>
    <p:sldId id="480" r:id="rId22"/>
    <p:sldId id="481" r:id="rId23"/>
    <p:sldId id="482" r:id="rId24"/>
    <p:sldId id="483" r:id="rId25"/>
    <p:sldId id="484" r:id="rId26"/>
    <p:sldId id="485" r:id="rId27"/>
    <p:sldId id="486" r:id="rId28"/>
    <p:sldId id="487" r:id="rId29"/>
    <p:sldId id="494" r:id="rId30"/>
    <p:sldId id="495" r:id="rId31"/>
    <p:sldId id="496" r:id="rId32"/>
    <p:sldId id="497" r:id="rId33"/>
    <p:sldId id="498" r:id="rId34"/>
    <p:sldId id="499" r:id="rId35"/>
    <p:sldId id="500" r:id="rId36"/>
    <p:sldId id="501" r:id="rId37"/>
    <p:sldId id="502" r:id="rId38"/>
    <p:sldId id="503" r:id="rId39"/>
    <p:sldId id="504" r:id="rId40"/>
    <p:sldId id="505" r:id="rId41"/>
    <p:sldId id="506" r:id="rId42"/>
    <p:sldId id="507" r:id="rId43"/>
    <p:sldId id="508" r:id="rId44"/>
    <p:sldId id="509" r:id="rId45"/>
    <p:sldId id="510" r:id="rId46"/>
    <p:sldId id="511" r:id="rId47"/>
    <p:sldId id="512" r:id="rId48"/>
    <p:sldId id="513" r:id="rId49"/>
    <p:sldId id="514" r:id="rId50"/>
    <p:sldId id="515" r:id="rId51"/>
    <p:sldId id="51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4546A"/>
    <a:srgbClr val="E6E6E6"/>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560" y="-60"/>
      </p:cViewPr>
      <p:guideLst>
        <p:guide orient="horz" pos="2183"/>
        <p:guide pos="438"/>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7" name="组合 3"/>
          <p:cNvGrpSpPr/>
          <p:nvPr/>
        </p:nvGrpSpPr>
        <p:grpSpPr>
          <a:xfrm>
            <a:off x="1468385" y="1184256"/>
            <a:ext cx="9255229" cy="3357271"/>
            <a:chOff x="1468385" y="1184256"/>
            <a:chExt cx="9255229" cy="3006743"/>
          </a:xfrm>
        </p:grpSpPr>
        <p:pic>
          <p:nvPicPr>
            <p:cNvPr id="8"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9" name="矩形 2"/>
            <p:cNvSpPr/>
            <p:nvPr/>
          </p:nvSpPr>
          <p:spPr>
            <a:xfrm>
              <a:off x="3754247" y="2469246"/>
              <a:ext cx="4931158" cy="744234"/>
            </a:xfrm>
            <a:prstGeom prst="rect">
              <a:avLst/>
            </a:prstGeom>
          </p:spPr>
          <p:txBody>
            <a:bodyPr wrap="none">
              <a:spAutoFit/>
            </a:bodyPr>
            <a:lstStyle/>
            <a:p>
              <a:pPr algn="ctr" eaLnBrk="0" hangingPunct="0"/>
              <a:r>
                <a:rPr lang="zh-CN" altLang="en-US" sz="4800" b="1" dirty="0" smtClean="0">
                  <a:solidFill>
                    <a:schemeClr val="bg1"/>
                  </a:solidFill>
                  <a:effectLst>
                    <a:outerShdw blurRad="38100" dist="38100" dir="2700000" algn="tl">
                      <a:srgbClr val="000000">
                        <a:alpha val="43137"/>
                      </a:srgbClr>
                    </a:outerShdw>
                  </a:effectLst>
                  <a:latin typeface="Verdana" panose="020B0604030504040204" pitchFamily="34" charset="0"/>
                </a:rPr>
                <a:t>树和二叉树（</a:t>
              </a:r>
              <a:r>
                <a:rPr lang="en-US" altLang="zh-CN" sz="4800" b="1" dirty="0" smtClean="0">
                  <a:solidFill>
                    <a:schemeClr val="bg1"/>
                  </a:solidFill>
                  <a:effectLst>
                    <a:outerShdw blurRad="38100" dist="38100" dir="2700000" algn="tl">
                      <a:srgbClr val="000000">
                        <a:alpha val="43137"/>
                      </a:srgbClr>
                    </a:outerShdw>
                  </a:effectLst>
                  <a:latin typeface="Verdana" panose="020B0604030504040204" pitchFamily="34" charset="0"/>
                </a:rPr>
                <a:t>2</a:t>
              </a:r>
              <a:r>
                <a:rPr lang="zh-CN" altLang="en-US" sz="4800" b="1" dirty="0" smtClean="0">
                  <a:solidFill>
                    <a:schemeClr val="bg1"/>
                  </a:solidFill>
                  <a:effectLst>
                    <a:outerShdw blurRad="38100" dist="38100" dir="2700000" algn="tl">
                      <a:srgbClr val="000000">
                        <a:alpha val="43137"/>
                      </a:srgbClr>
                    </a:outerShdw>
                  </a:effectLst>
                  <a:latin typeface="Verdana" panose="020B0604030504040204" pitchFamily="34" charset="0"/>
                </a:rPr>
                <a:t>）</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10" name="矩形 9"/>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6" name="Rectangle 3"/>
          <p:cNvSpPr txBox="1">
            <a:spLocks noChangeArrowheads="1"/>
          </p:cNvSpPr>
          <p:nvPr/>
        </p:nvSpPr>
        <p:spPr>
          <a:xfrm>
            <a:off x="1835149" y="2005914"/>
            <a:ext cx="9166697" cy="388978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按递归方式后序遍历</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PostOrderTraverse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PostOrderTraverse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m_pLeftChild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PostOrderTraverse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m_pRightChild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m_data</a:t>
            </a:r>
            <a:r>
              <a:rPr lang="en-US" altLang="zh-CN" sz="2400" dirty="0">
                <a:latin typeface="Times New Roman" panose="02020603050405020304" pitchFamily="18" charset="0"/>
                <a:cs typeface="Times New Roman" panose="02020603050405020304" pitchFamily="18" charset="0"/>
              </a:rPr>
              <a:t>&lt;&lt;"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1" name="组合 63"/>
          <p:cNvGrpSpPr/>
          <p:nvPr/>
        </p:nvGrpSpPr>
        <p:grpSpPr>
          <a:xfrm>
            <a:off x="1259105" y="1619794"/>
            <a:ext cx="9951720" cy="4509258"/>
            <a:chOff x="1584402" y="1903846"/>
            <a:chExt cx="9062674" cy="3823037"/>
          </a:xfrm>
        </p:grpSpPr>
        <p:grpSp>
          <p:nvGrpSpPr>
            <p:cNvPr id="32" name="组合 64"/>
            <p:cNvGrpSpPr/>
            <p:nvPr/>
          </p:nvGrpSpPr>
          <p:grpSpPr>
            <a:xfrm>
              <a:off x="1584402" y="3589771"/>
              <a:ext cx="9062674" cy="2137112"/>
              <a:chOff x="1584402" y="3589771"/>
              <a:chExt cx="9062674" cy="2137112"/>
            </a:xfrm>
          </p:grpSpPr>
          <p:sp>
            <p:nvSpPr>
              <p:cNvPr id="43"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65"/>
            <p:cNvGrpSpPr/>
            <p:nvPr/>
          </p:nvGrpSpPr>
          <p:grpSpPr>
            <a:xfrm flipH="1" flipV="1">
              <a:off x="1584402" y="1903846"/>
              <a:ext cx="9062674" cy="2137112"/>
              <a:chOff x="1584402" y="3589771"/>
              <a:chExt cx="9062674" cy="2137112"/>
            </a:xfrm>
          </p:grpSpPr>
          <p:sp>
            <p:nvSpPr>
              <p:cNvPr id="34"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886464" y="2197012"/>
            <a:ext cx="10134020" cy="940963"/>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逐层遍历，是指从第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层开始依次对每层中的结点按照从左至右的顺序进行访问。</a:t>
            </a:r>
            <a:endParaRPr lang="zh-CN" altLang="en-US" sz="2400" dirty="0">
              <a:latin typeface="Times New Roman" panose="02020603050405020304" pitchFamily="18" charset="0"/>
              <a:cs typeface="Times New Roman" panose="02020603050405020304" pitchFamily="18" charset="0"/>
            </a:endParaRPr>
          </a:p>
        </p:txBody>
      </p:sp>
      <p:sp>
        <p:nvSpPr>
          <p:cNvPr id="51" name="矩形 50"/>
          <p:cNvSpPr/>
          <p:nvPr/>
        </p:nvSpPr>
        <p:spPr>
          <a:xfrm>
            <a:off x="458837" y="1630985"/>
            <a:ext cx="1415772" cy="978729"/>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逐</a:t>
            </a:r>
            <a:r>
              <a:rPr lang="zh-CN" altLang="en-US" sz="2400" dirty="0">
                <a:solidFill>
                  <a:srgbClr val="0070C0"/>
                </a:solidFill>
                <a:latin typeface="Times New Roman" panose="02020603050405020304" pitchFamily="18" charset="0"/>
                <a:cs typeface="Times New Roman" panose="02020603050405020304" pitchFamily="18" charset="0"/>
              </a:rPr>
              <a:t>层遍历</a:t>
            </a:r>
            <a:endParaRPr lang="zh-CN" altLang="en-US" sz="2400" dirty="0">
              <a:solidFill>
                <a:srgbClr val="0070C0"/>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pic>
        <p:nvPicPr>
          <p:cNvPr id="5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9497"/>
          <a:stretch>
            <a:fillRect/>
          </a:stretch>
        </p:blipFill>
        <p:spPr bwMode="auto">
          <a:xfrm>
            <a:off x="1393051" y="2921076"/>
            <a:ext cx="3470713" cy="352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3" name="直接连接符 52"/>
          <p:cNvCxnSpPr/>
          <p:nvPr/>
        </p:nvCxnSpPr>
        <p:spPr>
          <a:xfrm>
            <a:off x="5289280" y="3034800"/>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6074376" y="4085916"/>
            <a:ext cx="5142070" cy="1421928"/>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逐层遍历的结果是什么？</a:t>
            </a:r>
            <a:endParaRPr lang="zh-CN" altLang="en-US" sz="2400" dirty="0">
              <a:latin typeface="Times New Roman" panose="02020603050405020304" pitchFamily="18" charset="0"/>
              <a:cs typeface="Times New Roman" panose="02020603050405020304" pitchFamily="18" charset="0"/>
            </a:endParaRPr>
          </a:p>
          <a:p>
            <a:pPr>
              <a:lnSpc>
                <a:spcPct val="120000"/>
              </a:lnSpc>
            </a:pPr>
            <a:endParaRPr lang="zh-CN" altLang="en-US" sz="2400" dirty="0">
              <a:latin typeface="Times New Roman" panose="02020603050405020304" pitchFamily="18" charset="0"/>
              <a:cs typeface="Times New Roman" panose="02020603050405020304" pitchFamily="18" charset="0"/>
            </a:endParaRPr>
          </a:p>
          <a:p>
            <a:pPr>
              <a:lnSpc>
                <a:spcPct val="120000"/>
              </a:lnSpc>
            </a:pP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H</a:t>
            </a:r>
            <a:r>
              <a:rPr lang="zh-CN" altLang="en-US" sz="2400" dirty="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I</a:t>
            </a:r>
            <a:endParaRPr lang="en-US" altLang="zh-CN" sz="2400" dirty="0">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5847520" y="3410848"/>
            <a:ext cx="5179022" cy="2756474"/>
            <a:chOff x="1584402" y="1903846"/>
            <a:chExt cx="9062674" cy="3823037"/>
          </a:xfrm>
        </p:grpSpPr>
        <p:grpSp>
          <p:nvGrpSpPr>
            <p:cNvPr id="57" name="组合 56"/>
            <p:cNvGrpSpPr/>
            <p:nvPr/>
          </p:nvGrpSpPr>
          <p:grpSpPr>
            <a:xfrm>
              <a:off x="1584402" y="3589771"/>
              <a:ext cx="9062674" cy="2137112"/>
              <a:chOff x="1584402" y="3589771"/>
              <a:chExt cx="9062674" cy="2137112"/>
            </a:xfrm>
          </p:grpSpPr>
          <p:sp>
            <p:nvSpPr>
              <p:cNvPr id="89"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flipH="1" flipV="1">
              <a:off x="1584402" y="1903846"/>
              <a:ext cx="9062674" cy="2137112"/>
              <a:chOff x="1584402" y="3589771"/>
              <a:chExt cx="9062674" cy="2137112"/>
            </a:xfrm>
          </p:grpSpPr>
          <p:sp>
            <p:nvSpPr>
              <p:cNvPr id="59" name="任意多边形: 形状 5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par>
                                <p:cTn id="24" presetID="10"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5">
                                            <p:txEl>
                                              <p:pRg st="0" end="0"/>
                                            </p:txEl>
                                          </p:spTgt>
                                        </p:tgtEl>
                                        <p:attrNameLst>
                                          <p:attrName>style.visibility</p:attrName>
                                        </p:attrNameLst>
                                      </p:cBhvr>
                                      <p:to>
                                        <p:strVal val="visible"/>
                                      </p:to>
                                    </p:set>
                                    <p:animEffect transition="in" filter="fade">
                                      <p:cBhvr>
                                        <p:cTn id="30" dur="500"/>
                                        <p:tgtEl>
                                          <p:spTgt spid="5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xEl>
                                              <p:pRg st="2" end="2"/>
                                            </p:txEl>
                                          </p:spTgt>
                                        </p:tgtEl>
                                        <p:attrNameLst>
                                          <p:attrName>style.visibility</p:attrName>
                                        </p:attrNameLst>
                                      </p:cBhvr>
                                      <p:to>
                                        <p:strVal val="visible"/>
                                      </p:to>
                                    </p:set>
                                    <p:animEffect transition="in" filter="fade">
                                      <p:cBhvr>
                                        <p:cTn id="35"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0" name="组合 49"/>
          <p:cNvGrpSpPr/>
          <p:nvPr/>
        </p:nvGrpSpPr>
        <p:grpSpPr>
          <a:xfrm>
            <a:off x="1762602" y="1926315"/>
            <a:ext cx="9098347" cy="3601028"/>
            <a:chOff x="3072309" y="2913847"/>
            <a:chExt cx="5729288" cy="2416867"/>
          </a:xfrm>
        </p:grpSpPr>
        <p:sp>
          <p:nvSpPr>
            <p:cNvPr id="51" name="矩形 50"/>
            <p:cNvSpPr/>
            <p:nvPr/>
          </p:nvSpPr>
          <p:spPr>
            <a:xfrm>
              <a:off x="3258790" y="3140769"/>
              <a:ext cx="5447003" cy="1583351"/>
            </a:xfrm>
            <a:prstGeom prst="rect">
              <a:avLst/>
            </a:prstGeom>
          </p:spPr>
          <p:txBody>
            <a:bodyPr wrap="square">
              <a:spAutoFit/>
            </a:bodyPr>
            <a:lstStyle/>
            <a:p>
              <a:pPr algn="just">
                <a:lnSpc>
                  <a:spcPct val="150000"/>
                </a:lnSpc>
              </a:pPr>
              <a:r>
                <a:rPr lang="zh-CN" altLang="en-US" sz="2400" dirty="0">
                  <a:latin typeface="+mn-ea"/>
                  <a:cs typeface="Times New Roman" panose="02020603050405020304" pitchFamily="18" charset="0"/>
                </a:rPr>
                <a:t>算法设计：</a:t>
              </a:r>
              <a:endParaRPr lang="en-US" altLang="zh-CN" sz="2400" dirty="0">
                <a:latin typeface="+mn-ea"/>
                <a:cs typeface="Times New Roman" panose="02020603050405020304" pitchFamily="18" charset="0"/>
              </a:endParaRPr>
            </a:p>
            <a:p>
              <a:pPr algn="just">
                <a:lnSpc>
                  <a:spcPct val="150000"/>
                </a:lnSpc>
              </a:pPr>
              <a:r>
                <a:rPr lang="zh-CN" altLang="en-US" sz="2400" dirty="0">
                  <a:latin typeface="+mn-ea"/>
                  <a:cs typeface="Times New Roman" panose="02020603050405020304" pitchFamily="18" charset="0"/>
                </a:rPr>
                <a:t>（</a:t>
              </a:r>
              <a:r>
                <a:rPr lang="en-US" altLang="zh-CN" sz="2400" dirty="0">
                  <a:latin typeface="+mn-ea"/>
                  <a:cs typeface="Times New Roman" panose="02020603050405020304" pitchFamily="18" charset="0"/>
                </a:rPr>
                <a:t>1</a:t>
              </a:r>
              <a:r>
                <a:rPr lang="zh-CN" altLang="en-US" sz="2400" dirty="0">
                  <a:latin typeface="+mn-ea"/>
                  <a:cs typeface="Times New Roman" panose="02020603050405020304" pitchFamily="18" charset="0"/>
                </a:rPr>
                <a:t>）将二叉树的根结点入队；</a:t>
              </a:r>
              <a:endParaRPr lang="zh-CN" altLang="en-US" sz="2400" dirty="0">
                <a:latin typeface="+mn-ea"/>
                <a:cs typeface="Times New Roman" panose="02020603050405020304" pitchFamily="18" charset="0"/>
              </a:endParaRPr>
            </a:p>
            <a:p>
              <a:pPr algn="just">
                <a:lnSpc>
                  <a:spcPct val="150000"/>
                </a:lnSpc>
              </a:pPr>
              <a:r>
                <a:rPr lang="zh-CN" altLang="en-US" sz="2400" dirty="0">
                  <a:latin typeface="+mn-ea"/>
                  <a:cs typeface="Times New Roman" panose="02020603050405020304" pitchFamily="18" charset="0"/>
                </a:rPr>
                <a:t>（</a:t>
              </a:r>
              <a:r>
                <a:rPr lang="en-US" altLang="zh-CN" sz="2400" dirty="0">
                  <a:latin typeface="+mn-ea"/>
                  <a:cs typeface="Times New Roman" panose="02020603050405020304" pitchFamily="18" charset="0"/>
                </a:rPr>
                <a:t>2</a:t>
              </a:r>
              <a:r>
                <a:rPr lang="zh-CN" altLang="en-US" sz="2400" dirty="0">
                  <a:latin typeface="+mn-ea"/>
                  <a:cs typeface="Times New Roman" panose="02020603050405020304" pitchFamily="18" charset="0"/>
                </a:rPr>
                <a:t>）将队头元素出队并访问，若队头元素有左子树则将左子树根结点入队，若队头元素有右子树则将右子树根结点入队；</a:t>
              </a:r>
              <a:endParaRPr lang="zh-CN" altLang="en-US" sz="2400" dirty="0">
                <a:latin typeface="+mn-ea"/>
                <a:cs typeface="Times New Roman" panose="02020603050405020304" pitchFamily="18" charset="0"/>
              </a:endParaRPr>
            </a:p>
            <a:p>
              <a:pPr algn="just">
                <a:lnSpc>
                  <a:spcPct val="150000"/>
                </a:lnSpc>
              </a:pPr>
              <a:r>
                <a:rPr lang="zh-CN" altLang="en-US" sz="2400" dirty="0">
                  <a:latin typeface="+mn-ea"/>
                  <a:cs typeface="Times New Roman" panose="02020603050405020304" pitchFamily="18" charset="0"/>
                </a:rPr>
                <a:t>（</a:t>
              </a:r>
              <a:r>
                <a:rPr lang="en-US" altLang="zh-CN" sz="2400" dirty="0">
                  <a:latin typeface="+mn-ea"/>
                  <a:cs typeface="Times New Roman" panose="02020603050405020304" pitchFamily="18" charset="0"/>
                </a:rPr>
                <a:t>3</a:t>
              </a:r>
              <a:r>
                <a:rPr lang="zh-CN" altLang="en-US" sz="2400" dirty="0">
                  <a:latin typeface="+mn-ea"/>
                  <a:cs typeface="Times New Roman" panose="02020603050405020304" pitchFamily="18" charset="0"/>
                </a:rPr>
                <a:t>）重复步骤（</a:t>
              </a:r>
              <a:r>
                <a:rPr lang="en-US" altLang="zh-CN" sz="2400" dirty="0">
                  <a:latin typeface="+mn-ea"/>
                  <a:cs typeface="Times New Roman" panose="02020603050405020304" pitchFamily="18" charset="0"/>
                </a:rPr>
                <a:t>2</a:t>
              </a:r>
              <a:r>
                <a:rPr lang="zh-CN" altLang="en-US" sz="2400" dirty="0">
                  <a:latin typeface="+mn-ea"/>
                  <a:cs typeface="Times New Roman" panose="02020603050405020304" pitchFamily="18" charset="0"/>
                </a:rPr>
                <a:t>），直至队列为空。</a:t>
              </a:r>
              <a:endParaRPr lang="zh-CN" altLang="en-US" sz="2400" dirty="0">
                <a:latin typeface="+mn-ea"/>
                <a:cs typeface="Times New Roman" panose="02020603050405020304" pitchFamily="18" charset="0"/>
              </a:endParaRPr>
            </a:p>
          </p:txBody>
        </p:sp>
        <p:grpSp>
          <p:nvGrpSpPr>
            <p:cNvPr id="52" name="组合 51"/>
            <p:cNvGrpSpPr/>
            <p:nvPr/>
          </p:nvGrpSpPr>
          <p:grpSpPr>
            <a:xfrm>
              <a:off x="3072309" y="2913847"/>
              <a:ext cx="5729288" cy="2416867"/>
              <a:chOff x="1584402" y="1903846"/>
              <a:chExt cx="9062674" cy="3823037"/>
            </a:xfrm>
          </p:grpSpPr>
          <p:grpSp>
            <p:nvGrpSpPr>
              <p:cNvPr id="53" name="组合 52"/>
              <p:cNvGrpSpPr/>
              <p:nvPr/>
            </p:nvGrpSpPr>
            <p:grpSpPr>
              <a:xfrm>
                <a:off x="1584402" y="3589771"/>
                <a:ext cx="9062674" cy="2137112"/>
                <a:chOff x="1584402" y="3589771"/>
                <a:chExt cx="9062674" cy="2137112"/>
              </a:xfrm>
            </p:grpSpPr>
            <p:sp>
              <p:nvSpPr>
                <p:cNvPr id="66" name="任意多边形: 形状 6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6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任意多边形: 形状 7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flipH="1" flipV="1">
                <a:off x="1584402" y="1903846"/>
                <a:ext cx="9062674" cy="2137112"/>
                <a:chOff x="1584402" y="3589771"/>
                <a:chExt cx="9062674" cy="2137112"/>
              </a:xfrm>
            </p:grpSpPr>
            <p:sp>
              <p:nvSpPr>
                <p:cNvPr id="57" name="任意多边形: 形状 5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2" name="任意多边形: 形状 6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 name="组合 1"/>
          <p:cNvGrpSpPr/>
          <p:nvPr/>
        </p:nvGrpSpPr>
        <p:grpSpPr>
          <a:xfrm>
            <a:off x="2396592" y="1634604"/>
            <a:ext cx="7950566" cy="4961579"/>
            <a:chOff x="3305249" y="1710057"/>
            <a:chExt cx="5693123" cy="4577464"/>
          </a:xfrm>
        </p:grpSpPr>
        <p:sp>
          <p:nvSpPr>
            <p:cNvPr id="56" name="Rectangle 3"/>
            <p:cNvSpPr txBox="1">
              <a:spLocks noChangeArrowheads="1"/>
            </p:cNvSpPr>
            <p:nvPr/>
          </p:nvSpPr>
          <p:spPr>
            <a:xfrm>
              <a:off x="3751515" y="2027249"/>
              <a:ext cx="5224094" cy="393704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实现逐层遍历</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LevelOrderTraverse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LinkQueue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&lt;T&gt;*&gt; q;</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 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==NULL)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q.Insert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将根结点入队</a:t>
              </a:r>
              <a:endParaRPr lang="en-US" altLang="zh-CN" sz="2400" dirty="0">
                <a:solidFill>
                  <a:schemeClr val="tx2">
                    <a:lumMod val="75000"/>
                  </a:schemeClr>
                </a:solidFill>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solidFill>
                    <a:schemeClr val="tx2">
                      <a:lumMod val="75000"/>
                    </a:schemeClr>
                  </a:solidFill>
                  <a:latin typeface="Times New Roman" panose="02020603050405020304" pitchFamily="18" charset="0"/>
                  <a:cs typeface="Times New Roman" panose="02020603050405020304" pitchFamily="18" charset="0"/>
                </a:rPr>
                <a:t>	</a:t>
              </a:r>
              <a:endParaRPr lang="en-US" altLang="zh-CN" sz="2000" dirty="0">
                <a:solidFill>
                  <a:schemeClr val="tx2">
                    <a:lumMod val="75000"/>
                  </a:schemeClr>
                </a:solidFill>
                <a:latin typeface="Times New Roman" panose="02020603050405020304" pitchFamily="18" charset="0"/>
                <a:cs typeface="Times New Roman" panose="02020603050405020304" pitchFamily="18" charset="0"/>
              </a:endParaRPr>
            </a:p>
          </p:txBody>
        </p:sp>
        <p:grpSp>
          <p:nvGrpSpPr>
            <p:cNvPr id="77" name="组合 76"/>
            <p:cNvGrpSpPr/>
            <p:nvPr/>
          </p:nvGrpSpPr>
          <p:grpSpPr>
            <a:xfrm rot="16200000">
              <a:off x="3863079" y="1152227"/>
              <a:ext cx="4577464" cy="5693123"/>
              <a:chOff x="1280369" y="2576747"/>
              <a:chExt cx="2118361" cy="2634666"/>
            </a:xfrm>
            <a:solidFill>
              <a:srgbClr val="0070C0"/>
            </a:solidFill>
          </p:grpSpPr>
          <p:sp>
            <p:nvSpPr>
              <p:cNvPr id="78" name="任意多边形: 形状 77"/>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 name="组合 2"/>
          <p:cNvGrpSpPr/>
          <p:nvPr/>
        </p:nvGrpSpPr>
        <p:grpSpPr>
          <a:xfrm>
            <a:off x="2663582" y="1221281"/>
            <a:ext cx="7904957" cy="5526273"/>
            <a:chOff x="2505100" y="1472913"/>
            <a:chExt cx="7484149" cy="4965592"/>
          </a:xfrm>
        </p:grpSpPr>
        <p:sp>
          <p:nvSpPr>
            <p:cNvPr id="56" name="Rectangle 3"/>
            <p:cNvSpPr txBox="1">
              <a:spLocks noChangeArrowheads="1"/>
            </p:cNvSpPr>
            <p:nvPr/>
          </p:nvSpPr>
          <p:spPr>
            <a:xfrm>
              <a:off x="2802714" y="1747243"/>
              <a:ext cx="7186535" cy="462449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while (!</a:t>
              </a:r>
              <a:r>
                <a:rPr lang="en-US" altLang="zh-CN" sz="2300" dirty="0" err="1">
                  <a:latin typeface="Times New Roman" panose="02020603050405020304" pitchFamily="18" charset="0"/>
                  <a:cs typeface="Times New Roman" panose="02020603050405020304" pitchFamily="18" charset="0"/>
                </a:rPr>
                <a:t>q.IsEmpty</a:t>
              </a: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当队列不为空时循环</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q.Delete</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将队头元素出队并访问</a:t>
              </a:r>
              <a:endParaRPr lang="zh-CN" altLang="en-US"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m_data</a:t>
              </a:r>
              <a:r>
                <a:rPr lang="en-US" altLang="zh-CN" sz="2300" dirty="0">
                  <a:latin typeface="Times New Roman" panose="02020603050405020304" pitchFamily="18" charset="0"/>
                  <a:cs typeface="Times New Roman" panose="02020603050405020304" pitchFamily="18" charset="0"/>
                </a:rPr>
                <a:t>&lt;&lt;" ";</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若结点存在左子树，则将左子树根结点入队</a:t>
              </a:r>
              <a:endParaRPr lang="zh-CN" altLang="en-US"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if (</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m_pLeftChild</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q.Insert</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m_pLeftChild</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 </a:t>
              </a:r>
              <a:r>
                <a:rPr lang="zh-CN" altLang="en-US" sz="2300" dirty="0">
                  <a:latin typeface="Times New Roman" panose="02020603050405020304" pitchFamily="18" charset="0"/>
                  <a:cs typeface="Times New Roman" panose="02020603050405020304" pitchFamily="18" charset="0"/>
                </a:rPr>
                <a:t>若结点存在右子树，则将右子树根结点入队</a:t>
              </a:r>
              <a:endParaRPr lang="zh-CN" altLang="en-US"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if (</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m_pRightChild</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q.Insert</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pNode</a:t>
              </a:r>
              <a:r>
                <a:rPr lang="en-US" altLang="zh-CN" sz="2300" dirty="0">
                  <a:latin typeface="Times New Roman" panose="02020603050405020304" pitchFamily="18" charset="0"/>
                  <a:cs typeface="Times New Roman" panose="02020603050405020304" pitchFamily="18" charset="0"/>
                </a:rPr>
                <a:t>-&gt;</a:t>
              </a:r>
              <a:r>
                <a:rPr lang="en-US" altLang="zh-CN" sz="2300" dirty="0" err="1">
                  <a:latin typeface="Times New Roman" panose="02020603050405020304" pitchFamily="18" charset="0"/>
                  <a:cs typeface="Times New Roman" panose="02020603050405020304" pitchFamily="18" charset="0"/>
                </a:rPr>
                <a:t>m_pRightChild</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endParaRPr lang="en-US" altLang="zh-CN" sz="2300" dirty="0">
                <a:latin typeface="Times New Roman" panose="02020603050405020304" pitchFamily="18" charset="0"/>
                <a:cs typeface="Times New Roman" panose="02020603050405020304" pitchFamily="18" charset="0"/>
              </a:endParaRPr>
            </a:p>
            <a:p>
              <a:pPr marL="452755" indent="-452755">
                <a:lnSpc>
                  <a:spcPct val="95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2505100" y="1472913"/>
              <a:ext cx="7248318" cy="4965592"/>
              <a:chOff x="1584402" y="1903846"/>
              <a:chExt cx="9146613" cy="3823037"/>
            </a:xfrm>
          </p:grpSpPr>
          <p:grpSp>
            <p:nvGrpSpPr>
              <p:cNvPr id="35" name="组合 34"/>
              <p:cNvGrpSpPr/>
              <p:nvPr/>
            </p:nvGrpSpPr>
            <p:grpSpPr>
              <a:xfrm>
                <a:off x="1584402" y="3589771"/>
                <a:ext cx="9146613" cy="2137112"/>
                <a:chOff x="1584402" y="3589771"/>
                <a:chExt cx="9146613"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742036" flipV="1">
                  <a:off x="1547303" y="5342466"/>
                  <a:ext cx="460512" cy="15165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3" y="5210898"/>
                  <a:ext cx="204022" cy="105967"/>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874247" flipV="1">
                  <a:off x="1511663" y="5345730"/>
                  <a:ext cx="460512" cy="15297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05224" y="5233270"/>
                  <a:ext cx="127854" cy="8359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6" name="组合 35"/>
          <p:cNvGrpSpPr/>
          <p:nvPr/>
        </p:nvGrpSpPr>
        <p:grpSpPr>
          <a:xfrm>
            <a:off x="2489946" y="2514151"/>
            <a:ext cx="7696893" cy="3496562"/>
            <a:chOff x="3072309" y="2913847"/>
            <a:chExt cx="5729288" cy="2416867"/>
          </a:xfrm>
        </p:grpSpPr>
        <p:sp>
          <p:nvSpPr>
            <p:cNvPr id="2" name="矩形 1"/>
            <p:cNvSpPr/>
            <p:nvPr/>
          </p:nvSpPr>
          <p:spPr>
            <a:xfrm>
              <a:off x="3563636" y="3164361"/>
              <a:ext cx="4936826" cy="1978472"/>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在二叉树的二叉链表表示中，结点中没有指向其双亲结点的指针，要获取双亲结点则需要从根结点开始遍历二叉树直至找到指定结点的双亲结点。参照二叉树逐层遍历算法，编写获取双亲结点的程序。</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1" name="矩形 50"/>
          <p:cNvSpPr/>
          <p:nvPr/>
        </p:nvSpPr>
        <p:spPr>
          <a:xfrm>
            <a:off x="458837" y="1630985"/>
            <a:ext cx="3570208" cy="535531"/>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获</a:t>
            </a:r>
            <a:r>
              <a:rPr lang="zh-CN" altLang="en-US" sz="2400" dirty="0">
                <a:solidFill>
                  <a:srgbClr val="0070C0"/>
                </a:solidFill>
                <a:latin typeface="Times New Roman" panose="02020603050405020304" pitchFamily="18" charset="0"/>
                <a:cs typeface="Times New Roman" panose="02020603050405020304" pitchFamily="18" charset="0"/>
              </a:rPr>
              <a:t>取指定结点的双亲结点</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2" name="组合 50"/>
          <p:cNvGrpSpPr/>
          <p:nvPr/>
        </p:nvGrpSpPr>
        <p:grpSpPr>
          <a:xfrm>
            <a:off x="549001" y="555626"/>
            <a:ext cx="3565799" cy="876848"/>
            <a:chOff x="326687" y="247818"/>
            <a:chExt cx="4861582" cy="725466"/>
          </a:xfrm>
        </p:grpSpPr>
        <p:sp>
          <p:nvSpPr>
            <p:cNvPr id="53"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54" name="组合 52"/>
            <p:cNvGrpSpPr/>
            <p:nvPr/>
          </p:nvGrpSpPr>
          <p:grpSpPr>
            <a:xfrm>
              <a:off x="326687" y="247818"/>
              <a:ext cx="4861582" cy="725466"/>
              <a:chOff x="326687" y="247818"/>
              <a:chExt cx="4861582" cy="725466"/>
            </a:xfrm>
          </p:grpSpPr>
          <p:grpSp>
            <p:nvGrpSpPr>
              <p:cNvPr id="55" name="组合 53"/>
              <p:cNvGrpSpPr/>
              <p:nvPr/>
            </p:nvGrpSpPr>
            <p:grpSpPr>
              <a:xfrm>
                <a:off x="349799" y="247818"/>
                <a:ext cx="4791980" cy="261575"/>
                <a:chOff x="349799" y="247818"/>
                <a:chExt cx="4791980" cy="261575"/>
              </a:xfrm>
            </p:grpSpPr>
            <p:cxnSp>
              <p:nvCxnSpPr>
                <p:cNvPr id="91"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6"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54"/>
              <p:cNvGrpSpPr/>
              <p:nvPr/>
            </p:nvGrpSpPr>
            <p:grpSpPr>
              <a:xfrm>
                <a:off x="349799" y="711709"/>
                <a:ext cx="4815092" cy="261575"/>
                <a:chOff x="358852" y="925118"/>
                <a:chExt cx="4815092" cy="261575"/>
              </a:xfrm>
            </p:grpSpPr>
            <p:cxnSp>
              <p:nvCxnSpPr>
                <p:cNvPr id="63"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9"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0"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55"/>
              <p:cNvGrpSpPr/>
              <p:nvPr/>
            </p:nvGrpSpPr>
            <p:grpSpPr>
              <a:xfrm>
                <a:off x="5138963" y="489126"/>
                <a:ext cx="49306" cy="329693"/>
                <a:chOff x="5138963" y="489126"/>
                <a:chExt cx="49306" cy="329693"/>
              </a:xfrm>
            </p:grpSpPr>
            <p:sp>
              <p:nvSpPr>
                <p:cNvPr id="61"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6"/>
              <p:cNvGrpSpPr/>
              <p:nvPr/>
            </p:nvGrpSpPr>
            <p:grpSpPr>
              <a:xfrm>
                <a:off x="326687" y="399838"/>
                <a:ext cx="49306" cy="329693"/>
                <a:chOff x="5138963" y="489126"/>
                <a:chExt cx="49306" cy="329693"/>
              </a:xfrm>
            </p:grpSpPr>
            <p:sp>
              <p:nvSpPr>
                <p:cNvPr id="59"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56" name="Rectangle 3"/>
          <p:cNvSpPr txBox="1">
            <a:spLocks noChangeArrowheads="1"/>
          </p:cNvSpPr>
          <p:nvPr/>
        </p:nvSpPr>
        <p:spPr>
          <a:xfrm>
            <a:off x="1872055" y="1685953"/>
            <a:ext cx="9073589" cy="463261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获取指定结点的双亲结点</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GetParent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&lt;</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&lt;T&gt;*&gt; q;</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pCurNode</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若指定结点</a:t>
            </a:r>
            <a:r>
              <a:rPr lang="en-US" altLang="zh-CN" sz="2200" dirty="0" err="1">
                <a:latin typeface="Times New Roman" panose="02020603050405020304" pitchFamily="18" charset="0"/>
                <a:cs typeface="Times New Roman" panose="02020603050405020304" pitchFamily="18" charset="0"/>
              </a:rPr>
              <a:t>pNode</a:t>
            </a:r>
            <a:r>
              <a:rPr lang="zh-CN" altLang="en-US" sz="2200" dirty="0">
                <a:latin typeface="Times New Roman" panose="02020603050405020304" pitchFamily="18" charset="0"/>
                <a:cs typeface="Times New Roman" panose="02020603050405020304" pitchFamily="18" charset="0"/>
              </a:rPr>
              <a:t>为根结点，则返回空</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==NULL) // </a:t>
            </a:r>
            <a:r>
              <a:rPr lang="zh-CN" altLang="en-US" sz="2200" dirty="0">
                <a:latin typeface="Times New Roman" panose="02020603050405020304" pitchFamily="18" charset="0"/>
                <a:cs typeface="Times New Roman" panose="02020603050405020304" pitchFamily="18" charset="0"/>
              </a:rPr>
              <a:t>若二叉树是空树，则返回空</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q.Insert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将根结点入队</a:t>
            </a:r>
            <a:endParaRPr lang="en-US" altLang="zh-CN" sz="2200" dirty="0">
              <a:latin typeface="Times New Roman" panose="02020603050405020304" pitchFamily="18" charset="0"/>
              <a:cs typeface="Times New Roman" panose="02020603050405020304" pitchFamily="18" charset="0"/>
            </a:endParaRPr>
          </a:p>
        </p:txBody>
      </p:sp>
      <p:grpSp>
        <p:nvGrpSpPr>
          <p:cNvPr id="59" name="组合 50"/>
          <p:cNvGrpSpPr/>
          <p:nvPr/>
        </p:nvGrpSpPr>
        <p:grpSpPr>
          <a:xfrm>
            <a:off x="549001" y="555626"/>
            <a:ext cx="3565799" cy="876848"/>
            <a:chOff x="326687" y="247818"/>
            <a:chExt cx="4861582" cy="725466"/>
          </a:xfrm>
        </p:grpSpPr>
        <p:sp>
          <p:nvSpPr>
            <p:cNvPr id="6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61" name="组合 52"/>
            <p:cNvGrpSpPr/>
            <p:nvPr/>
          </p:nvGrpSpPr>
          <p:grpSpPr>
            <a:xfrm>
              <a:off x="326687" y="247818"/>
              <a:ext cx="4861582" cy="725466"/>
              <a:chOff x="326687" y="247818"/>
              <a:chExt cx="4861582" cy="725466"/>
            </a:xfrm>
          </p:grpSpPr>
          <p:grpSp>
            <p:nvGrpSpPr>
              <p:cNvPr id="62" name="组合 53"/>
              <p:cNvGrpSpPr/>
              <p:nvPr/>
            </p:nvGrpSpPr>
            <p:grpSpPr>
              <a:xfrm>
                <a:off x="349799" y="247818"/>
                <a:ext cx="4791980" cy="261575"/>
                <a:chOff x="349799" y="247818"/>
                <a:chExt cx="4791980" cy="261575"/>
              </a:xfrm>
            </p:grpSpPr>
            <p:cxnSp>
              <p:nvCxnSpPr>
                <p:cNvPr id="7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3" name="组合 54"/>
              <p:cNvGrpSpPr/>
              <p:nvPr/>
            </p:nvGrpSpPr>
            <p:grpSpPr>
              <a:xfrm>
                <a:off x="349799" y="711709"/>
                <a:ext cx="4815092" cy="261575"/>
                <a:chOff x="358852" y="925118"/>
                <a:chExt cx="4815092" cy="261575"/>
              </a:xfrm>
            </p:grpSpPr>
            <p:cxnSp>
              <p:nvCxnSpPr>
                <p:cNvPr id="7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4" name="组合 55"/>
              <p:cNvGrpSpPr/>
              <p:nvPr/>
            </p:nvGrpSpPr>
            <p:grpSpPr>
              <a:xfrm>
                <a:off x="5138963" y="489126"/>
                <a:ext cx="49306" cy="329693"/>
                <a:chOff x="5138963" y="489126"/>
                <a:chExt cx="49306" cy="329693"/>
              </a:xfrm>
            </p:grpSpPr>
            <p:sp>
              <p:nvSpPr>
                <p:cNvPr id="6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56"/>
              <p:cNvGrpSpPr/>
              <p:nvPr/>
            </p:nvGrpSpPr>
            <p:grpSpPr>
              <a:xfrm>
                <a:off x="326687" y="399838"/>
                <a:ext cx="49306" cy="329693"/>
                <a:chOff x="5138963" y="489126"/>
                <a:chExt cx="49306" cy="329693"/>
              </a:xfrm>
            </p:grpSpPr>
            <p:sp>
              <p:nvSpPr>
                <p:cNvPr id="6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83" name="组合 32"/>
          <p:cNvGrpSpPr/>
          <p:nvPr/>
        </p:nvGrpSpPr>
        <p:grpSpPr>
          <a:xfrm>
            <a:off x="1457937" y="1337726"/>
            <a:ext cx="9706217" cy="5394000"/>
            <a:chOff x="1584402" y="1903846"/>
            <a:chExt cx="9062674" cy="3823037"/>
          </a:xfrm>
        </p:grpSpPr>
        <p:grpSp>
          <p:nvGrpSpPr>
            <p:cNvPr id="84" name="组合 33"/>
            <p:cNvGrpSpPr/>
            <p:nvPr/>
          </p:nvGrpSpPr>
          <p:grpSpPr>
            <a:xfrm>
              <a:off x="1584402" y="3589771"/>
              <a:ext cx="9062674" cy="2137112"/>
              <a:chOff x="1584402" y="3589771"/>
              <a:chExt cx="9062674" cy="2137112"/>
            </a:xfrm>
          </p:grpSpPr>
          <p:sp>
            <p:nvSpPr>
              <p:cNvPr id="9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3511283" flipV="1">
                <a:off x="1536145" y="5373627"/>
                <a:ext cx="460512" cy="11064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34"/>
            <p:cNvGrpSpPr/>
            <p:nvPr/>
          </p:nvGrpSpPr>
          <p:grpSpPr>
            <a:xfrm flipH="1" flipV="1">
              <a:off x="1584402" y="1903846"/>
              <a:ext cx="9062674" cy="2137112"/>
              <a:chOff x="1584402" y="3589771"/>
              <a:chExt cx="9062674" cy="2137112"/>
            </a:xfrm>
          </p:grpSpPr>
          <p:sp>
            <p:nvSpPr>
              <p:cNvPr id="8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505448" flipV="1">
                <a:off x="1528927" y="5365150"/>
                <a:ext cx="460512" cy="12235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456390" y="1563565"/>
            <a:ext cx="10091873" cy="4950890"/>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000" dirty="0"/>
              <a:t>	</a:t>
            </a:r>
            <a:r>
              <a:rPr lang="en-US" altLang="zh-CN" sz="2200" dirty="0">
                <a:solidFill>
                  <a:schemeClr val="tx1"/>
                </a:solidFill>
              </a:rPr>
              <a:t>while (!</a:t>
            </a:r>
            <a:r>
              <a:rPr lang="en-US" altLang="zh-CN" sz="2200" dirty="0" err="1">
                <a:solidFill>
                  <a:schemeClr val="tx1"/>
                </a:solidFill>
              </a:rPr>
              <a:t>q.IsEmpty</a:t>
            </a:r>
            <a:r>
              <a:rPr lang="en-US" altLang="zh-CN" sz="2200" dirty="0">
                <a:solidFill>
                  <a:schemeClr val="tx1"/>
                </a:solidFill>
              </a:rPr>
              <a:t>()) // </a:t>
            </a:r>
            <a:r>
              <a:rPr lang="zh-CN" altLang="en-US" sz="2200" dirty="0">
                <a:solidFill>
                  <a:schemeClr val="tx1"/>
                </a:solidFill>
              </a:rPr>
              <a:t>当队列不为空时循环</a:t>
            </a:r>
            <a:endParaRPr lang="en-US" altLang="zh-CN" sz="2200" dirty="0">
              <a:solidFill>
                <a:schemeClr val="tx1"/>
              </a:solidFill>
            </a:endParaRPr>
          </a:p>
          <a:p>
            <a:pPr>
              <a:lnSpc>
                <a:spcPct val="100000"/>
              </a:lnSpc>
            </a:pPr>
            <a:r>
              <a:rPr lang="en-US" altLang="zh-CN" sz="2200" dirty="0">
                <a:solidFill>
                  <a:schemeClr val="tx1"/>
                </a:solidFill>
              </a:rPr>
              <a:t>	{</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q.Delete</a:t>
            </a:r>
            <a:r>
              <a:rPr lang="en-US" altLang="zh-CN" sz="2200" dirty="0">
                <a:solidFill>
                  <a:schemeClr val="tx1"/>
                </a:solidFill>
              </a:rPr>
              <a:t>(</a:t>
            </a:r>
            <a:r>
              <a:rPr lang="en-US" altLang="zh-CN" sz="2200" dirty="0" err="1">
                <a:solidFill>
                  <a:schemeClr val="tx1"/>
                </a:solidFill>
              </a:rPr>
              <a:t>pCurNode</a:t>
            </a:r>
            <a:r>
              <a:rPr lang="en-US" altLang="zh-CN" sz="2200" dirty="0">
                <a:solidFill>
                  <a:schemeClr val="tx1"/>
                </a:solidFill>
              </a:rPr>
              <a:t>); </a:t>
            </a:r>
            <a:endParaRPr lang="en-US" altLang="zh-CN" sz="2200" dirty="0">
              <a:solidFill>
                <a:schemeClr val="tx1"/>
              </a:solidFill>
            </a:endParaRPr>
          </a:p>
          <a:p>
            <a:pPr>
              <a:lnSpc>
                <a:spcPct val="100000"/>
              </a:lnSpc>
            </a:pPr>
            <a:r>
              <a:rPr lang="en-US" altLang="zh-CN" sz="2200" dirty="0">
                <a:solidFill>
                  <a:schemeClr val="tx1"/>
                </a:solidFill>
              </a:rPr>
              <a:t>	</a:t>
            </a:r>
            <a:r>
              <a:rPr lang="zh-CN" altLang="en-US" sz="2200" dirty="0">
                <a:solidFill>
                  <a:schemeClr val="tx1"/>
                </a:solidFill>
              </a:rPr>
              <a:t>	</a:t>
            </a:r>
            <a:r>
              <a:rPr lang="en-US" altLang="zh-CN" sz="2200" dirty="0">
                <a:solidFill>
                  <a:schemeClr val="tx1"/>
                </a:solidFill>
              </a:rPr>
              <a:t>if (</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m_pLeftChild</a:t>
            </a:r>
            <a:r>
              <a:rPr lang="en-US" altLang="zh-CN" sz="2200" dirty="0">
                <a:solidFill>
                  <a:schemeClr val="tx1"/>
                </a:solidFill>
              </a:rPr>
              <a:t>==</a:t>
            </a:r>
            <a:r>
              <a:rPr lang="en-US" altLang="zh-CN" sz="2200" dirty="0" err="1">
                <a:solidFill>
                  <a:schemeClr val="tx1"/>
                </a:solidFill>
              </a:rPr>
              <a:t>pNode</a:t>
            </a:r>
            <a:r>
              <a:rPr lang="en-US" altLang="zh-CN" sz="2200" dirty="0">
                <a:solidFill>
                  <a:schemeClr val="tx1"/>
                </a:solidFill>
              </a:rPr>
              <a:t> ||  </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m_pRightChild</a:t>
            </a:r>
            <a:r>
              <a:rPr lang="en-US" altLang="zh-CN" sz="2200" dirty="0">
                <a:solidFill>
                  <a:schemeClr val="tx1"/>
                </a:solidFill>
              </a:rPr>
              <a:t>==</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return </a:t>
            </a:r>
            <a:r>
              <a:rPr lang="en-US" altLang="zh-CN" sz="2200" dirty="0" err="1">
                <a:solidFill>
                  <a:schemeClr val="tx1"/>
                </a:solidFill>
              </a:rPr>
              <a:t>pCurNode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if (</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m_pLeftChild</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q.Insert</a:t>
            </a:r>
            <a:r>
              <a:rPr lang="en-US" altLang="zh-CN" sz="2200" dirty="0">
                <a:solidFill>
                  <a:schemeClr val="tx1"/>
                </a:solidFill>
              </a:rPr>
              <a:t>(</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m_pLeftChild</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a:t>
            </a:r>
            <a:r>
              <a:rPr lang="zh-CN" altLang="en-US" sz="2200" dirty="0">
                <a:solidFill>
                  <a:schemeClr val="tx1"/>
                </a:solidFill>
              </a:rPr>
              <a:t>	</a:t>
            </a:r>
            <a:r>
              <a:rPr lang="en-US" altLang="zh-CN" sz="2200" dirty="0">
                <a:solidFill>
                  <a:schemeClr val="tx1"/>
                </a:solidFill>
              </a:rPr>
              <a:t>if (</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m_pRightChild</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q.Insert</a:t>
            </a:r>
            <a:r>
              <a:rPr lang="en-US" altLang="zh-CN" sz="2200" dirty="0">
                <a:solidFill>
                  <a:schemeClr val="tx1"/>
                </a:solidFill>
              </a:rPr>
              <a:t>(</a:t>
            </a:r>
            <a:r>
              <a:rPr lang="en-US" altLang="zh-CN" sz="2200" dirty="0" err="1">
                <a:solidFill>
                  <a:schemeClr val="tx1"/>
                </a:solidFill>
              </a:rPr>
              <a:t>pCurNode</a:t>
            </a:r>
            <a:r>
              <a:rPr lang="en-US" altLang="zh-CN" sz="2200" dirty="0">
                <a:solidFill>
                  <a:schemeClr val="tx1"/>
                </a:solidFill>
              </a:rPr>
              <a:t>-&gt;</a:t>
            </a:r>
            <a:r>
              <a:rPr lang="en-US" altLang="zh-CN" sz="2200" dirty="0" err="1">
                <a:solidFill>
                  <a:schemeClr val="tx1"/>
                </a:solidFill>
              </a:rPr>
              <a:t>m_pRightChild</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a:t>
            </a:r>
            <a:endParaRPr lang="en-US" altLang="zh-CN" sz="2200" dirty="0">
              <a:solidFill>
                <a:schemeClr val="tx1"/>
              </a:solidFill>
            </a:endParaRPr>
          </a:p>
          <a:p>
            <a:pPr>
              <a:lnSpc>
                <a:spcPct val="100000"/>
              </a:lnSpc>
            </a:pPr>
            <a:r>
              <a:rPr lang="en-US" altLang="zh-CN" sz="2200" dirty="0">
                <a:solidFill>
                  <a:schemeClr val="tx1"/>
                </a:solidFill>
              </a:rPr>
              <a:t>	return NULL;</a:t>
            </a:r>
            <a:endParaRPr lang="en-US" altLang="zh-CN" sz="2200" dirty="0">
              <a:solidFill>
                <a:schemeClr val="tx1"/>
              </a:solidFill>
            </a:endParaRPr>
          </a:p>
          <a:p>
            <a:pPr>
              <a:lnSpc>
                <a:spcPct val="100000"/>
              </a:lnSpc>
            </a:pPr>
            <a:r>
              <a:rPr lang="en-US" altLang="zh-CN" sz="2200" dirty="0">
                <a:solidFill>
                  <a:schemeClr val="tx1"/>
                </a:solidFill>
              </a:rPr>
              <a:t>} </a:t>
            </a:r>
            <a:endParaRPr lang="en-US" altLang="zh-CN" sz="2200" dirty="0">
              <a:solidFill>
                <a:schemeClr val="tx1"/>
              </a:solidFill>
            </a:endParaRPr>
          </a:p>
        </p:txBody>
      </p:sp>
      <p:grpSp>
        <p:nvGrpSpPr>
          <p:cNvPr id="27" name="组合 50"/>
          <p:cNvGrpSpPr/>
          <p:nvPr/>
        </p:nvGrpSpPr>
        <p:grpSpPr>
          <a:xfrm>
            <a:off x="549001" y="555626"/>
            <a:ext cx="3565799" cy="876848"/>
            <a:chOff x="326687" y="247818"/>
            <a:chExt cx="4861582" cy="725466"/>
          </a:xfrm>
        </p:grpSpPr>
        <p:sp>
          <p:nvSpPr>
            <p:cNvPr id="28"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29" name="组合 52"/>
            <p:cNvGrpSpPr/>
            <p:nvPr/>
          </p:nvGrpSpPr>
          <p:grpSpPr>
            <a:xfrm>
              <a:off x="326687" y="247818"/>
              <a:ext cx="4861582" cy="725466"/>
              <a:chOff x="326687" y="247818"/>
              <a:chExt cx="4861582" cy="725466"/>
            </a:xfrm>
          </p:grpSpPr>
          <p:grpSp>
            <p:nvGrpSpPr>
              <p:cNvPr id="30" name="组合 53"/>
              <p:cNvGrpSpPr/>
              <p:nvPr/>
            </p:nvGrpSpPr>
            <p:grpSpPr>
              <a:xfrm>
                <a:off x="349799" y="247818"/>
                <a:ext cx="4791980" cy="261575"/>
                <a:chOff x="349799" y="247818"/>
                <a:chExt cx="4791980" cy="261575"/>
              </a:xfrm>
            </p:grpSpPr>
            <p:cxnSp>
              <p:nvCxnSpPr>
                <p:cNvPr id="69"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4"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8"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5" name="组合 32"/>
          <p:cNvGrpSpPr/>
          <p:nvPr/>
        </p:nvGrpSpPr>
        <p:grpSpPr>
          <a:xfrm>
            <a:off x="1131645" y="1277046"/>
            <a:ext cx="10640052" cy="5438050"/>
            <a:chOff x="1584402" y="1903846"/>
            <a:chExt cx="9062674" cy="3823037"/>
          </a:xfrm>
        </p:grpSpPr>
        <p:grpSp>
          <p:nvGrpSpPr>
            <p:cNvPr id="76" name="组合 33"/>
            <p:cNvGrpSpPr/>
            <p:nvPr/>
          </p:nvGrpSpPr>
          <p:grpSpPr>
            <a:xfrm>
              <a:off x="1584402" y="3589771"/>
              <a:ext cx="9062674" cy="2137112"/>
              <a:chOff x="1584402" y="3589771"/>
              <a:chExt cx="9062674" cy="2137112"/>
            </a:xfrm>
          </p:grpSpPr>
          <p:sp>
            <p:nvSpPr>
              <p:cNvPr id="8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4"/>
              <p:cNvSpPr/>
              <p:nvPr/>
            </p:nvSpPr>
            <p:spPr>
              <a:xfrm rot="3382736"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34"/>
            <p:cNvGrpSpPr/>
            <p:nvPr/>
          </p:nvGrpSpPr>
          <p:grpSpPr>
            <a:xfrm flipH="1" flipV="1">
              <a:off x="1584402" y="1903846"/>
              <a:ext cx="9062674" cy="2137112"/>
              <a:chOff x="1584402" y="3589771"/>
              <a:chExt cx="9062674" cy="2137112"/>
            </a:xfrm>
          </p:grpSpPr>
          <p:sp>
            <p:nvSpPr>
              <p:cNvPr id="78"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62745" y="2149652"/>
            <a:ext cx="9448516" cy="4235578"/>
            <a:chOff x="1519544" y="1821679"/>
            <a:chExt cx="8675682" cy="4235578"/>
          </a:xfrm>
        </p:grpSpPr>
        <p:sp>
          <p:nvSpPr>
            <p:cNvPr id="79" name="内容占位符 2"/>
            <p:cNvSpPr txBox="1"/>
            <p:nvPr/>
          </p:nvSpPr>
          <p:spPr>
            <a:xfrm>
              <a:off x="2005575" y="2240030"/>
              <a:ext cx="7834211"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pPr>
              <a:r>
                <a:rPr lang="zh-CN" altLang="en-US" sz="2400" dirty="0">
                  <a:solidFill>
                    <a:schemeClr val="tx1"/>
                  </a:solidFill>
                </a:rPr>
                <a:t>删除以指定结点为根的子树，</a:t>
              </a:r>
              <a:r>
                <a:rPr lang="zh-CN" altLang="en-US" sz="2400" dirty="0">
                  <a:solidFill>
                    <a:srgbClr val="0070C0"/>
                  </a:solidFill>
                </a:rPr>
                <a:t>一方面</a:t>
              </a:r>
              <a:r>
                <a:rPr lang="zh-CN" altLang="en-US" sz="2400" dirty="0">
                  <a:solidFill>
                    <a:schemeClr val="tx1"/>
                  </a:solidFill>
                </a:rPr>
                <a:t>要将子树从二叉树中删除，</a:t>
              </a:r>
              <a:r>
                <a:rPr lang="zh-CN" altLang="en-US" sz="2400" dirty="0">
                  <a:solidFill>
                    <a:srgbClr val="0070C0"/>
                  </a:solidFill>
                </a:rPr>
                <a:t>另一方面</a:t>
              </a:r>
              <a:r>
                <a:rPr lang="zh-CN" altLang="en-US" sz="2400" dirty="0">
                  <a:solidFill>
                    <a:schemeClr val="tx1"/>
                  </a:solidFill>
                </a:rPr>
                <a:t>要将子树中的结点释放。</a:t>
              </a:r>
              <a:endParaRPr lang="en-US" altLang="zh-CN" sz="2400" dirty="0">
                <a:solidFill>
                  <a:schemeClr val="tx1"/>
                </a:solidFill>
              </a:endParaRPr>
            </a:p>
            <a:p>
              <a:pPr marL="342900" indent="-342900">
                <a:lnSpc>
                  <a:spcPct val="100000"/>
                </a:lnSpc>
                <a:buClr>
                  <a:srgbClr val="0070C0"/>
                </a:buClr>
                <a:buFont typeface="Wingdings" panose="05000000000000000000" pitchFamily="2" charset="2"/>
                <a:buChar char="u"/>
              </a:pPr>
              <a:r>
                <a:rPr lang="zh-CN" altLang="en-US" sz="2400" dirty="0">
                  <a:solidFill>
                    <a:schemeClr val="tx1"/>
                  </a:solidFill>
                </a:rPr>
                <a:t>将子树从二叉树中删除是通过将指定结点的双亲结点的指针值置空来实现（若删除的是整棵二叉树，则应将根结点指针值置空）。</a:t>
              </a:r>
              <a:endParaRPr lang="en-US" altLang="zh-CN" sz="2400" dirty="0">
                <a:solidFill>
                  <a:schemeClr val="tx1"/>
                </a:solidFill>
              </a:endParaRPr>
            </a:p>
            <a:p>
              <a:pPr marL="342900" indent="-342900">
                <a:lnSpc>
                  <a:spcPct val="100000"/>
                </a:lnSpc>
                <a:buClr>
                  <a:srgbClr val="0070C0"/>
                </a:buClr>
                <a:buFont typeface="Wingdings" panose="05000000000000000000" pitchFamily="2" charset="2"/>
                <a:buChar char="u"/>
              </a:pPr>
              <a:r>
                <a:rPr lang="zh-CN" altLang="en-US" sz="2400" dirty="0">
                  <a:solidFill>
                    <a:schemeClr val="tx1"/>
                  </a:solidFill>
                </a:rPr>
                <a:t>将子树中的结点释放，就是采用类似于遍历子树中所有结点的方式将各结点占据的内存释放。因此，同遍历算法一样，删除子树也可以采用递归方式和非递归方式。下面只给出按非递归方式实现的算法。</a:t>
              </a:r>
              <a:endParaRPr lang="zh-CN" altLang="en-US" sz="2400" dirty="0">
                <a:solidFill>
                  <a:schemeClr val="tx1"/>
                </a:solidFill>
              </a:endParaRPr>
            </a:p>
          </p:txBody>
        </p:sp>
        <p:grpSp>
          <p:nvGrpSpPr>
            <p:cNvPr id="29" name="组合 28"/>
            <p:cNvGrpSpPr/>
            <p:nvPr/>
          </p:nvGrpSpPr>
          <p:grpSpPr>
            <a:xfrm>
              <a:off x="1519544" y="1821679"/>
              <a:ext cx="8675682" cy="4095969"/>
              <a:chOff x="1584402" y="1903846"/>
              <a:chExt cx="9062674" cy="3823037"/>
            </a:xfrm>
          </p:grpSpPr>
          <p:grpSp>
            <p:nvGrpSpPr>
              <p:cNvPr id="30" name="组合 29"/>
              <p:cNvGrpSpPr/>
              <p:nvPr/>
            </p:nvGrpSpPr>
            <p:grpSpPr>
              <a:xfrm>
                <a:off x="1584402" y="3589771"/>
                <a:ext cx="9062674" cy="2137112"/>
                <a:chOff x="1584402" y="3589771"/>
                <a:chExt cx="9062674" cy="2137112"/>
              </a:xfrm>
            </p:grpSpPr>
            <p:sp>
              <p:nvSpPr>
                <p:cNvPr id="65" name="任意多边形: 形状 6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584402" y="1903846"/>
                <a:ext cx="9062674" cy="2137112"/>
                <a:chOff x="1584402" y="3589771"/>
                <a:chExt cx="9062674" cy="2137112"/>
              </a:xfrm>
            </p:grpSpPr>
            <p:sp>
              <p:nvSpPr>
                <p:cNvPr id="56" name="任意多边形: 形状 5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5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任意多边形: 形状 6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4" name="矩形 73"/>
          <p:cNvSpPr/>
          <p:nvPr/>
        </p:nvSpPr>
        <p:spPr>
          <a:xfrm>
            <a:off x="458837" y="1630985"/>
            <a:ext cx="3877985" cy="535531"/>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删</a:t>
            </a:r>
            <a:r>
              <a:rPr lang="zh-CN" altLang="en-US" sz="2400" dirty="0">
                <a:solidFill>
                  <a:srgbClr val="0070C0"/>
                </a:solidFill>
                <a:latin typeface="Times New Roman" panose="02020603050405020304" pitchFamily="18" charset="0"/>
                <a:cs typeface="Times New Roman" panose="02020603050405020304" pitchFamily="18" charset="0"/>
              </a:rPr>
              <a:t>除以指定结点为根的子树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75" name="组合 50"/>
          <p:cNvGrpSpPr/>
          <p:nvPr/>
        </p:nvGrpSpPr>
        <p:grpSpPr>
          <a:xfrm>
            <a:off x="549001" y="555626"/>
            <a:ext cx="3565799" cy="876848"/>
            <a:chOff x="326687" y="247818"/>
            <a:chExt cx="4861582" cy="725466"/>
          </a:xfrm>
        </p:grpSpPr>
        <p:sp>
          <p:nvSpPr>
            <p:cNvPr id="76"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77" name="组合 52"/>
            <p:cNvGrpSpPr/>
            <p:nvPr/>
          </p:nvGrpSpPr>
          <p:grpSpPr>
            <a:xfrm>
              <a:off x="326687" y="247818"/>
              <a:ext cx="4861582" cy="725466"/>
              <a:chOff x="326687" y="247818"/>
              <a:chExt cx="4861582" cy="725466"/>
            </a:xfrm>
          </p:grpSpPr>
          <p:grpSp>
            <p:nvGrpSpPr>
              <p:cNvPr id="78" name="组合 53"/>
              <p:cNvGrpSpPr/>
              <p:nvPr/>
            </p:nvGrpSpPr>
            <p:grpSpPr>
              <a:xfrm>
                <a:off x="349799" y="247818"/>
                <a:ext cx="4791980" cy="261575"/>
                <a:chOff x="349799" y="247818"/>
                <a:chExt cx="4791980" cy="261575"/>
              </a:xfrm>
            </p:grpSpPr>
            <p:cxnSp>
              <p:nvCxnSpPr>
                <p:cNvPr id="94"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8"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9"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0" name="组合 54"/>
              <p:cNvGrpSpPr/>
              <p:nvPr/>
            </p:nvGrpSpPr>
            <p:grpSpPr>
              <a:xfrm>
                <a:off x="349799" y="711709"/>
                <a:ext cx="4815092" cy="261575"/>
                <a:chOff x="358852" y="925118"/>
                <a:chExt cx="4815092" cy="261575"/>
              </a:xfrm>
            </p:grpSpPr>
            <p:cxnSp>
              <p:nvCxnSpPr>
                <p:cNvPr id="87"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2"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3"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1" name="组合 55"/>
              <p:cNvGrpSpPr/>
              <p:nvPr/>
            </p:nvGrpSpPr>
            <p:grpSpPr>
              <a:xfrm>
                <a:off x="5138963" y="489126"/>
                <a:ext cx="49306" cy="329693"/>
                <a:chOff x="5138963" y="489126"/>
                <a:chExt cx="49306" cy="329693"/>
              </a:xfrm>
            </p:grpSpPr>
            <p:sp>
              <p:nvSpPr>
                <p:cNvPr id="85"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56"/>
              <p:cNvGrpSpPr/>
              <p:nvPr/>
            </p:nvGrpSpPr>
            <p:grpSpPr>
              <a:xfrm>
                <a:off x="326687" y="399838"/>
                <a:ext cx="49306" cy="329693"/>
                <a:chOff x="5138963" y="489126"/>
                <a:chExt cx="49306" cy="329693"/>
              </a:xfrm>
            </p:grpSpPr>
            <p:sp>
              <p:nvSpPr>
                <p:cNvPr id="83"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56" name="Rectangle 3"/>
          <p:cNvSpPr txBox="1">
            <a:spLocks noChangeArrowheads="1"/>
          </p:cNvSpPr>
          <p:nvPr/>
        </p:nvSpPr>
        <p:spPr>
          <a:xfrm>
            <a:off x="2348374" y="1736609"/>
            <a:ext cx="8441871" cy="485224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删除以指定结点为根的子树</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DeleteSubTree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pParentNode</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若指定结点为空，则返回</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若将整棵二叉树删除，则令根结点为空</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p:txBody>
      </p:sp>
      <p:grpSp>
        <p:nvGrpSpPr>
          <p:cNvPr id="29" name="组合 50"/>
          <p:cNvGrpSpPr/>
          <p:nvPr/>
        </p:nvGrpSpPr>
        <p:grpSpPr>
          <a:xfrm>
            <a:off x="549001" y="555626"/>
            <a:ext cx="3565799" cy="876848"/>
            <a:chOff x="326687" y="247818"/>
            <a:chExt cx="4861582" cy="725466"/>
          </a:xfrm>
        </p:grpSpPr>
        <p:sp>
          <p:nvSpPr>
            <p:cNvPr id="3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1" name="组合 52"/>
            <p:cNvGrpSpPr/>
            <p:nvPr/>
          </p:nvGrpSpPr>
          <p:grpSpPr>
            <a:xfrm>
              <a:off x="326687" y="247818"/>
              <a:ext cx="4861582" cy="725466"/>
              <a:chOff x="326687" y="247818"/>
              <a:chExt cx="4861582" cy="725466"/>
            </a:xfrm>
          </p:grpSpPr>
          <p:grpSp>
            <p:nvGrpSpPr>
              <p:cNvPr id="32" name="组合 53"/>
              <p:cNvGrpSpPr/>
              <p:nvPr/>
            </p:nvGrpSpPr>
            <p:grpSpPr>
              <a:xfrm>
                <a:off x="349799" y="247818"/>
                <a:ext cx="4791980" cy="261575"/>
                <a:chOff x="349799" y="247818"/>
                <a:chExt cx="4791980" cy="261575"/>
              </a:xfrm>
            </p:grpSpPr>
            <p:cxnSp>
              <p:nvCxnSpPr>
                <p:cNvPr id="73"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8"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9" name="组合 54"/>
              <p:cNvGrpSpPr/>
              <p:nvPr/>
            </p:nvGrpSpPr>
            <p:grpSpPr>
              <a:xfrm>
                <a:off x="349799" y="711709"/>
                <a:ext cx="4815092" cy="261575"/>
                <a:chOff x="358852" y="925118"/>
                <a:chExt cx="4815092" cy="261575"/>
              </a:xfrm>
            </p:grpSpPr>
            <p:cxnSp>
              <p:nvCxnSpPr>
                <p:cNvPr id="66"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2"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0" name="组合 55"/>
              <p:cNvGrpSpPr/>
              <p:nvPr/>
            </p:nvGrpSpPr>
            <p:grpSpPr>
              <a:xfrm>
                <a:off x="5138963" y="489126"/>
                <a:ext cx="49306" cy="329693"/>
                <a:chOff x="5138963" y="489126"/>
                <a:chExt cx="49306" cy="329693"/>
              </a:xfrm>
            </p:grpSpPr>
            <p:sp>
              <p:nvSpPr>
                <p:cNvPr id="64"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56"/>
              <p:cNvGrpSpPr/>
              <p:nvPr/>
            </p:nvGrpSpPr>
            <p:grpSpPr>
              <a:xfrm>
                <a:off x="326687" y="399838"/>
                <a:ext cx="49306" cy="329693"/>
                <a:chOff x="5138963" y="489126"/>
                <a:chExt cx="49306" cy="329693"/>
              </a:xfrm>
            </p:grpSpPr>
            <p:sp>
              <p:nvSpPr>
                <p:cNvPr id="6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9" name="组合 32"/>
          <p:cNvGrpSpPr/>
          <p:nvPr/>
        </p:nvGrpSpPr>
        <p:grpSpPr>
          <a:xfrm>
            <a:off x="1594278" y="1325760"/>
            <a:ext cx="9195968" cy="5389271"/>
            <a:chOff x="1584402" y="1903846"/>
            <a:chExt cx="9062674" cy="3823037"/>
          </a:xfrm>
        </p:grpSpPr>
        <p:grpSp>
          <p:nvGrpSpPr>
            <p:cNvPr id="80" name="组合 33"/>
            <p:cNvGrpSpPr/>
            <p:nvPr/>
          </p:nvGrpSpPr>
          <p:grpSpPr>
            <a:xfrm>
              <a:off x="1584402" y="3589771"/>
              <a:ext cx="9062674" cy="2137112"/>
              <a:chOff x="1584402" y="3589771"/>
              <a:chExt cx="9062674" cy="2137112"/>
            </a:xfrm>
          </p:grpSpPr>
          <p:sp>
            <p:nvSpPr>
              <p:cNvPr id="91"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4"/>
              <p:cNvSpPr/>
              <p:nvPr/>
            </p:nvSpPr>
            <p:spPr>
              <a:xfrm rot="3545525" flipV="1">
                <a:off x="1536725" y="5374614"/>
                <a:ext cx="460512" cy="9964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34"/>
            <p:cNvGrpSpPr/>
            <p:nvPr/>
          </p:nvGrpSpPr>
          <p:grpSpPr>
            <a:xfrm flipH="1" flipV="1">
              <a:off x="1584402" y="1903846"/>
              <a:ext cx="9062674" cy="2137112"/>
              <a:chOff x="1584402" y="3589771"/>
              <a:chExt cx="9062674" cy="2137112"/>
            </a:xfrm>
          </p:grpSpPr>
          <p:sp>
            <p:nvSpPr>
              <p:cNvPr id="82"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4"/>
              <p:cNvSpPr/>
              <p:nvPr/>
            </p:nvSpPr>
            <p:spPr>
              <a:xfrm rot="3632718" flipV="1">
                <a:off x="1530006" y="5368024"/>
                <a:ext cx="460512" cy="12669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689322" y="2674321"/>
            <a:ext cx="7015736" cy="3291812"/>
          </a:xfrm>
          <a:prstGeom prst="rect">
            <a:avLst/>
          </a:prstGeom>
          <a:noFill/>
        </p:spPr>
        <p:txBody>
          <a:bodyPr vert="horz" lIns="91440" tIns="45720" rIns="91440" bIns="45720" rtlCol="0">
            <a:noAutofit/>
          </a:bodyPr>
          <a:lstStyle/>
          <a:p>
            <a:r>
              <a:rPr lang="zh-CN" altLang="en-US" sz="2400" dirty="0" smtClean="0">
                <a:latin typeface="Times New Roman" panose="02020603050405020304" pitchFamily="18" charset="0"/>
                <a:ea typeface="微软雅黑" panose="020B0503020204020204" pitchFamily="34" charset="-122"/>
              </a:rPr>
              <a:t>由于实现二叉链表要用到队列和栈，因此，把关于链接队列和链接栈的类模板声明文件也包含到实现二叉链表的头文件中。</a:t>
            </a:r>
            <a:endParaRPr lang="en-US" altLang="zh-CN" sz="2400" dirty="0" smtClean="0">
              <a:latin typeface="Times New Roman" panose="02020603050405020304" pitchFamily="18" charset="0"/>
              <a:ea typeface="微软雅黑" panose="020B0503020204020204" pitchFamily="34" charset="-122"/>
            </a:endParaRPr>
          </a:p>
          <a:p>
            <a:endParaRPr lang="en-US" altLang="zh-CN" sz="2400" dirty="0" smtClean="0">
              <a:latin typeface="Times New Roman" panose="02020603050405020304" pitchFamily="18" charset="0"/>
              <a:ea typeface="微软雅黑" panose="020B0503020204020204" pitchFamily="34" charset="-122"/>
            </a:endParaRPr>
          </a:p>
          <a:p>
            <a:r>
              <a:rPr lang="en-US" altLang="zh-CN" sz="2400" dirty="0" smtClean="0">
                <a:latin typeface="Times New Roman" panose="02020603050405020304" pitchFamily="18" charset="0"/>
                <a:ea typeface="微软雅黑" panose="020B0503020204020204" pitchFamily="34" charset="-122"/>
              </a:rPr>
              <a:t>#</a:t>
            </a:r>
            <a:r>
              <a:rPr lang="en-US" altLang="zh-CN" sz="2400" dirty="0">
                <a:latin typeface="Times New Roman" panose="02020603050405020304" pitchFamily="18" charset="0"/>
                <a:ea typeface="微软雅黑" panose="020B0503020204020204" pitchFamily="34" charset="-122"/>
              </a:rPr>
              <a:t>include &lt;</a:t>
            </a:r>
            <a:r>
              <a:rPr lang="en-US" altLang="zh-CN" sz="2400" dirty="0" err="1">
                <a:latin typeface="Times New Roman" panose="02020603050405020304" pitchFamily="18" charset="0"/>
                <a:ea typeface="微软雅黑" panose="020B0503020204020204" pitchFamily="34" charset="-122"/>
              </a:rPr>
              <a:t>iostream</a:t>
            </a:r>
            <a:r>
              <a:rPr lang="en-US" altLang="zh-CN" sz="2400" dirty="0">
                <a:latin typeface="Times New Roman" panose="02020603050405020304" pitchFamily="18" charset="0"/>
                <a:ea typeface="微软雅黑" panose="020B0503020204020204" pitchFamily="34" charset="-122"/>
              </a:rPr>
              <a:t>&gt;</a:t>
            </a:r>
            <a:endParaRPr lang="zh-CN" altLang="zh-CN" sz="2400" dirty="0">
              <a:latin typeface="Times New Roman" panose="02020603050405020304" pitchFamily="18" charset="0"/>
              <a:ea typeface="微软雅黑" panose="020B0503020204020204" pitchFamily="34" charset="-122"/>
            </a:endParaRPr>
          </a:p>
          <a:p>
            <a:r>
              <a:rPr lang="en-US" altLang="zh-CN" sz="2400" dirty="0">
                <a:solidFill>
                  <a:srgbClr val="FF0000"/>
                </a:solidFill>
                <a:latin typeface="Times New Roman" panose="02020603050405020304" pitchFamily="18" charset="0"/>
                <a:ea typeface="微软雅黑" panose="020B0503020204020204" pitchFamily="34" charset="-122"/>
              </a:rPr>
              <a:t>#include "</a:t>
            </a:r>
            <a:r>
              <a:rPr lang="en-US" altLang="zh-CN" sz="2400" dirty="0" err="1">
                <a:solidFill>
                  <a:srgbClr val="FF0000"/>
                </a:solidFill>
                <a:latin typeface="Times New Roman" panose="02020603050405020304" pitchFamily="18" charset="0"/>
                <a:ea typeface="微软雅黑" panose="020B0503020204020204" pitchFamily="34" charset="-122"/>
              </a:rPr>
              <a:t>LinkQueue.h</a:t>
            </a:r>
            <a:r>
              <a:rPr lang="en-US" altLang="zh-CN" sz="2400" dirty="0">
                <a:solidFill>
                  <a:srgbClr val="FF0000"/>
                </a:solidFill>
                <a:latin typeface="Times New Roman" panose="02020603050405020304" pitchFamily="18" charset="0"/>
                <a:ea typeface="微软雅黑" panose="020B0503020204020204" pitchFamily="34" charset="-122"/>
              </a:rPr>
              <a:t> " </a:t>
            </a:r>
            <a:r>
              <a:rPr lang="en-US" altLang="zh-CN" sz="2400" dirty="0" smtClean="0">
                <a:solidFill>
                  <a:srgbClr val="FF0000"/>
                </a:solidFill>
                <a:latin typeface="Times New Roman" panose="02020603050405020304" pitchFamily="18" charset="0"/>
                <a:ea typeface="微软雅黑" panose="020B0503020204020204" pitchFamily="34" charset="-122"/>
              </a:rPr>
              <a:t>	 // </a:t>
            </a:r>
            <a:r>
              <a:rPr lang="zh-CN" altLang="zh-CN" sz="2400" dirty="0">
                <a:solidFill>
                  <a:srgbClr val="FF0000"/>
                </a:solidFill>
                <a:latin typeface="Times New Roman" panose="02020603050405020304" pitchFamily="18" charset="0"/>
                <a:ea typeface="微软雅黑" panose="020B0503020204020204" pitchFamily="34" charset="-122"/>
              </a:rPr>
              <a:t>链接队列类模板</a:t>
            </a:r>
            <a:endParaRPr lang="zh-CN" altLang="zh-CN" sz="2400" dirty="0">
              <a:solidFill>
                <a:srgbClr val="FF0000"/>
              </a:solidFill>
              <a:latin typeface="Times New Roman" panose="02020603050405020304" pitchFamily="18" charset="0"/>
              <a:ea typeface="微软雅黑" panose="020B0503020204020204" pitchFamily="34" charset="-122"/>
            </a:endParaRPr>
          </a:p>
          <a:p>
            <a:r>
              <a:rPr lang="en-US" altLang="zh-CN" sz="2400" dirty="0">
                <a:solidFill>
                  <a:srgbClr val="FF0000"/>
                </a:solidFill>
                <a:latin typeface="Times New Roman" panose="02020603050405020304" pitchFamily="18" charset="0"/>
                <a:ea typeface="微软雅黑" panose="020B0503020204020204" pitchFamily="34" charset="-122"/>
              </a:rPr>
              <a:t>#include "</a:t>
            </a:r>
            <a:r>
              <a:rPr lang="en-US" altLang="zh-CN" sz="2400" dirty="0" err="1">
                <a:solidFill>
                  <a:srgbClr val="FF0000"/>
                </a:solidFill>
                <a:latin typeface="Times New Roman" panose="02020603050405020304" pitchFamily="18" charset="0"/>
                <a:ea typeface="微软雅黑" panose="020B0503020204020204" pitchFamily="34" charset="-122"/>
              </a:rPr>
              <a:t>LinkStack.h</a:t>
            </a:r>
            <a:r>
              <a:rPr lang="en-US" altLang="zh-CN" sz="2400" dirty="0">
                <a:solidFill>
                  <a:srgbClr val="FF0000"/>
                </a:solidFill>
                <a:latin typeface="Times New Roman" panose="02020603050405020304" pitchFamily="18" charset="0"/>
                <a:ea typeface="微软雅黑" panose="020B0503020204020204" pitchFamily="34" charset="-122"/>
              </a:rPr>
              <a:t>"	 // </a:t>
            </a:r>
            <a:r>
              <a:rPr lang="zh-CN" altLang="zh-CN" sz="2400" dirty="0">
                <a:solidFill>
                  <a:srgbClr val="FF0000"/>
                </a:solidFill>
                <a:latin typeface="Times New Roman" panose="02020603050405020304" pitchFamily="18" charset="0"/>
                <a:ea typeface="微软雅黑" panose="020B0503020204020204" pitchFamily="34" charset="-122"/>
              </a:rPr>
              <a:t>链接栈类</a:t>
            </a:r>
            <a:r>
              <a:rPr lang="zh-CN" altLang="zh-CN" sz="2400" dirty="0" smtClean="0">
                <a:solidFill>
                  <a:srgbClr val="FF0000"/>
                </a:solidFill>
                <a:latin typeface="Times New Roman" panose="02020603050405020304" pitchFamily="18" charset="0"/>
                <a:ea typeface="微软雅黑" panose="020B0503020204020204" pitchFamily="34" charset="-122"/>
              </a:rPr>
              <a:t>模板</a:t>
            </a:r>
            <a:endParaRPr lang="zh-CN" altLang="zh-CN" sz="2400" dirty="0">
              <a:solidFill>
                <a:srgbClr val="FF0000"/>
              </a:solidFill>
              <a:latin typeface="Times New Roman" panose="02020603050405020304" pitchFamily="18" charset="0"/>
              <a:ea typeface="微软雅黑" panose="020B0503020204020204" pitchFamily="34" charset="-122"/>
            </a:endParaRPr>
          </a:p>
        </p:txBody>
      </p:sp>
      <p:grpSp>
        <p:nvGrpSpPr>
          <p:cNvPr id="33" name="组合 32"/>
          <p:cNvGrpSpPr/>
          <p:nvPr/>
        </p:nvGrpSpPr>
        <p:grpSpPr>
          <a:xfrm>
            <a:off x="2158771" y="2082035"/>
            <a:ext cx="8042691" cy="4032471"/>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4" name="组合 42"/>
          <p:cNvGrpSpPr/>
          <p:nvPr/>
        </p:nvGrpSpPr>
        <p:grpSpPr>
          <a:xfrm>
            <a:off x="549002" y="555626"/>
            <a:ext cx="2768964" cy="876848"/>
            <a:chOff x="326687" y="247818"/>
            <a:chExt cx="4861582" cy="725466"/>
          </a:xfrm>
        </p:grpSpPr>
        <p:sp>
          <p:nvSpPr>
            <p:cNvPr id="55"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56" name="组合 45"/>
            <p:cNvGrpSpPr/>
            <p:nvPr/>
          </p:nvGrpSpPr>
          <p:grpSpPr>
            <a:xfrm>
              <a:off x="326687" y="247818"/>
              <a:ext cx="4861582" cy="725466"/>
              <a:chOff x="326687" y="247818"/>
              <a:chExt cx="4861582" cy="725466"/>
            </a:xfrm>
          </p:grpSpPr>
          <p:grpSp>
            <p:nvGrpSpPr>
              <p:cNvPr id="57" name="组合 46"/>
              <p:cNvGrpSpPr/>
              <p:nvPr/>
            </p:nvGrpSpPr>
            <p:grpSpPr>
              <a:xfrm>
                <a:off x="349799" y="247818"/>
                <a:ext cx="4791980" cy="261575"/>
                <a:chOff x="349799" y="247818"/>
                <a:chExt cx="4791980" cy="261575"/>
              </a:xfrm>
            </p:grpSpPr>
            <p:cxnSp>
              <p:nvCxnSpPr>
                <p:cNvPr id="72"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1"/>
              <p:cNvGrpSpPr/>
              <p:nvPr/>
            </p:nvGrpSpPr>
            <p:grpSpPr>
              <a:xfrm>
                <a:off x="349799" y="711709"/>
                <a:ext cx="4815092" cy="261575"/>
                <a:chOff x="358852" y="925118"/>
                <a:chExt cx="4815092" cy="261575"/>
              </a:xfrm>
            </p:grpSpPr>
            <p:cxnSp>
              <p:nvCxnSpPr>
                <p:cNvPr id="65"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2"/>
              <p:cNvGrpSpPr/>
              <p:nvPr/>
            </p:nvGrpSpPr>
            <p:grpSpPr>
              <a:xfrm>
                <a:off x="5138963" y="489126"/>
                <a:ext cx="49306" cy="329693"/>
                <a:chOff x="5138963" y="489126"/>
                <a:chExt cx="49306" cy="329693"/>
              </a:xfrm>
            </p:grpSpPr>
            <p:sp>
              <p:nvSpPr>
                <p:cNvPr id="63"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3"/>
              <p:cNvGrpSpPr/>
              <p:nvPr/>
            </p:nvGrpSpPr>
            <p:grpSpPr>
              <a:xfrm>
                <a:off x="326687" y="399838"/>
                <a:ext cx="49306" cy="329693"/>
                <a:chOff x="5138963" y="489126"/>
                <a:chExt cx="49306" cy="329693"/>
              </a:xfrm>
            </p:grpSpPr>
            <p:sp>
              <p:nvSpPr>
                <p:cNvPr id="61"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3"/>
          <p:cNvSpPr txBox="1">
            <a:spLocks noChangeArrowheads="1"/>
          </p:cNvSpPr>
          <p:nvPr/>
        </p:nvSpPr>
        <p:spPr>
          <a:xfrm>
            <a:off x="1388431" y="1569105"/>
            <a:ext cx="10422796" cy="490904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否则，若指定结点存在双亲结点，则将双亲结点的左孩子或右孩子置空</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 if ((</a:t>
            </a:r>
            <a:r>
              <a:rPr lang="en-US" altLang="zh-CN" sz="2200" dirty="0" err="1">
                <a:latin typeface="Times New Roman" panose="02020603050405020304" pitchFamily="18" charset="0"/>
                <a:cs typeface="Times New Roman" panose="02020603050405020304" pitchFamily="18" charset="0"/>
              </a:rPr>
              <a:t>pParentNode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GetParent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pParentNode</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m_pLeftChild</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pParentNode</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m_pLeftChild</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pParentNode</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m_pRightChild</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否则，指定结点不是二叉树中的结点，直接返回</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DeleteSubTreeNode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调用</a:t>
            </a:r>
            <a:r>
              <a:rPr lang="en-US" altLang="zh-CN" sz="2200" dirty="0" err="1">
                <a:latin typeface="Times New Roman" panose="02020603050405020304" pitchFamily="18" charset="0"/>
                <a:cs typeface="Times New Roman" panose="02020603050405020304" pitchFamily="18" charset="0"/>
              </a:rPr>
              <a:t>DeleteSubTreeNode</a:t>
            </a:r>
            <a:r>
              <a:rPr lang="zh-CN" altLang="en-US" sz="2200" dirty="0">
                <a:latin typeface="Times New Roman" panose="02020603050405020304" pitchFamily="18" charset="0"/>
                <a:cs typeface="Times New Roman" panose="02020603050405020304" pitchFamily="18" charset="0"/>
              </a:rPr>
              <a:t>删除以</a:t>
            </a:r>
            <a:r>
              <a:rPr lang="en-US" altLang="zh-CN" sz="2200" dirty="0" err="1">
                <a:latin typeface="Times New Roman" panose="02020603050405020304" pitchFamily="18" charset="0"/>
                <a:cs typeface="Times New Roman" panose="02020603050405020304" pitchFamily="18" charset="0"/>
              </a:rPr>
              <a:t>pNode</a:t>
            </a:r>
            <a:r>
              <a:rPr lang="zh-CN" altLang="en-US" sz="2200" dirty="0">
                <a:latin typeface="Times New Roman" panose="02020603050405020304" pitchFamily="18" charset="0"/>
                <a:cs typeface="Times New Roman" panose="02020603050405020304" pitchFamily="18" charset="0"/>
              </a:rPr>
              <a:t>为根的子树</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endParaRPr lang="en-US" altLang="zh-CN" sz="2000" dirty="0">
              <a:solidFill>
                <a:schemeClr val="tx2">
                  <a:lumMod val="75000"/>
                </a:schemeClr>
              </a:solidFill>
              <a:latin typeface="Times New Roman" panose="02020603050405020304" pitchFamily="18" charset="0"/>
              <a:cs typeface="Times New Roman" panose="02020603050405020304" pitchFamily="18" charset="0"/>
            </a:endParaRPr>
          </a:p>
        </p:txBody>
      </p:sp>
      <p:grpSp>
        <p:nvGrpSpPr>
          <p:cNvPr id="30" name="组合 50"/>
          <p:cNvGrpSpPr/>
          <p:nvPr/>
        </p:nvGrpSpPr>
        <p:grpSpPr>
          <a:xfrm>
            <a:off x="549001" y="494304"/>
            <a:ext cx="3565799" cy="876848"/>
            <a:chOff x="326687" y="247818"/>
            <a:chExt cx="4861582" cy="725466"/>
          </a:xfrm>
        </p:grpSpPr>
        <p:sp>
          <p:nvSpPr>
            <p:cNvPr id="55"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59" name="组合 52"/>
            <p:cNvGrpSpPr/>
            <p:nvPr/>
          </p:nvGrpSpPr>
          <p:grpSpPr>
            <a:xfrm>
              <a:off x="326687" y="247818"/>
              <a:ext cx="4861582" cy="725466"/>
              <a:chOff x="326687" y="247818"/>
              <a:chExt cx="4861582" cy="725466"/>
            </a:xfrm>
          </p:grpSpPr>
          <p:grpSp>
            <p:nvGrpSpPr>
              <p:cNvPr id="60" name="组合 53"/>
              <p:cNvGrpSpPr/>
              <p:nvPr/>
            </p:nvGrpSpPr>
            <p:grpSpPr>
              <a:xfrm>
                <a:off x="349799" y="247818"/>
                <a:ext cx="4791980" cy="261575"/>
                <a:chOff x="349799" y="247818"/>
                <a:chExt cx="4791980" cy="261575"/>
              </a:xfrm>
            </p:grpSpPr>
            <p:cxnSp>
              <p:nvCxnSpPr>
                <p:cNvPr id="75"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0"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1" name="组合 54"/>
              <p:cNvGrpSpPr/>
              <p:nvPr/>
            </p:nvGrpSpPr>
            <p:grpSpPr>
              <a:xfrm>
                <a:off x="349799" y="711709"/>
                <a:ext cx="4815092" cy="261575"/>
                <a:chOff x="358852" y="925118"/>
                <a:chExt cx="4815092" cy="261575"/>
              </a:xfrm>
            </p:grpSpPr>
            <p:cxnSp>
              <p:nvCxnSpPr>
                <p:cNvPr id="68"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4"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2" name="组合 55"/>
              <p:cNvGrpSpPr/>
              <p:nvPr/>
            </p:nvGrpSpPr>
            <p:grpSpPr>
              <a:xfrm>
                <a:off x="5138963" y="489126"/>
                <a:ext cx="49306" cy="329693"/>
                <a:chOff x="5138963" y="489126"/>
                <a:chExt cx="49306" cy="329693"/>
              </a:xfrm>
            </p:grpSpPr>
            <p:sp>
              <p:nvSpPr>
                <p:cNvPr id="66"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56"/>
              <p:cNvGrpSpPr/>
              <p:nvPr/>
            </p:nvGrpSpPr>
            <p:grpSpPr>
              <a:xfrm>
                <a:off x="326687" y="399838"/>
                <a:ext cx="49306" cy="329693"/>
                <a:chOff x="5138963" y="489126"/>
                <a:chExt cx="49306" cy="329693"/>
              </a:xfrm>
            </p:grpSpPr>
            <p:sp>
              <p:nvSpPr>
                <p:cNvPr id="64"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81" name="组合 32"/>
          <p:cNvGrpSpPr/>
          <p:nvPr/>
        </p:nvGrpSpPr>
        <p:grpSpPr>
          <a:xfrm>
            <a:off x="933126" y="1280562"/>
            <a:ext cx="10801162" cy="5496756"/>
            <a:chOff x="1584402" y="1930819"/>
            <a:chExt cx="9062674" cy="3765361"/>
          </a:xfrm>
        </p:grpSpPr>
        <p:grpSp>
          <p:nvGrpSpPr>
            <p:cNvPr id="82" name="组合 33"/>
            <p:cNvGrpSpPr/>
            <p:nvPr/>
          </p:nvGrpSpPr>
          <p:grpSpPr>
            <a:xfrm>
              <a:off x="1584402" y="3589771"/>
              <a:ext cx="9062674" cy="2106409"/>
              <a:chOff x="1584402" y="3589771"/>
              <a:chExt cx="9062674" cy="2106409"/>
            </a:xfrm>
          </p:grpSpPr>
          <p:sp>
            <p:nvSpPr>
              <p:cNvPr id="9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45"/>
              <p:cNvSpPr/>
              <p:nvPr/>
            </p:nvSpPr>
            <p:spPr>
              <a:xfrm flipV="1">
                <a:off x="2795159" y="5595578"/>
                <a:ext cx="851792" cy="10060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4"/>
              <p:cNvSpPr/>
              <p:nvPr/>
            </p:nvSpPr>
            <p:spPr>
              <a:xfrm rot="3394331"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34"/>
            <p:cNvGrpSpPr/>
            <p:nvPr/>
          </p:nvGrpSpPr>
          <p:grpSpPr>
            <a:xfrm flipH="1" flipV="1">
              <a:off x="1584402" y="1930819"/>
              <a:ext cx="9062674" cy="2110139"/>
              <a:chOff x="1584402" y="3589771"/>
              <a:chExt cx="9062674" cy="2110139"/>
            </a:xfrm>
          </p:grpSpPr>
          <p:sp>
            <p:nvSpPr>
              <p:cNvPr id="84"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36"/>
              <p:cNvSpPr/>
              <p:nvPr/>
            </p:nvSpPr>
            <p:spPr>
              <a:xfrm flipV="1">
                <a:off x="2795160" y="5595578"/>
                <a:ext cx="851792" cy="10433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4"/>
              <p:cNvSpPr/>
              <p:nvPr/>
            </p:nvSpPr>
            <p:spPr>
              <a:xfrm rot="3397751" flipV="1">
                <a:off x="1548721" y="5387604"/>
                <a:ext cx="460512" cy="7482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456390" y="1973941"/>
            <a:ext cx="9489909" cy="4795541"/>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400" dirty="0">
                <a:solidFill>
                  <a:schemeClr val="tx1"/>
                </a:solidFill>
              </a:rPr>
              <a:t>// </a:t>
            </a:r>
            <a:r>
              <a:rPr lang="zh-CN" altLang="en-US" sz="2400" dirty="0">
                <a:solidFill>
                  <a:schemeClr val="tx1"/>
                </a:solidFill>
              </a:rPr>
              <a:t>由</a:t>
            </a:r>
            <a:r>
              <a:rPr lang="en-US" altLang="zh-CN" sz="2400" dirty="0" err="1">
                <a:solidFill>
                  <a:schemeClr val="tx1"/>
                </a:solidFill>
              </a:rPr>
              <a:t>DeleteSubTree</a:t>
            </a:r>
            <a:r>
              <a:rPr lang="zh-CN" altLang="en-US" sz="2400" dirty="0">
                <a:solidFill>
                  <a:schemeClr val="tx1"/>
                </a:solidFill>
              </a:rPr>
              <a:t>函数调用按非递归方式释放以指定结点为根的子树</a:t>
            </a:r>
            <a:endParaRPr lang="zh-CN" altLang="en-US" sz="2400" dirty="0">
              <a:solidFill>
                <a:schemeClr val="tx1"/>
              </a:solidFill>
            </a:endParaRPr>
          </a:p>
          <a:p>
            <a:pPr>
              <a:lnSpc>
                <a:spcPct val="100000"/>
              </a:lnSpc>
            </a:pPr>
            <a:r>
              <a:rPr lang="en-US" altLang="zh-CN" sz="2400" dirty="0">
                <a:solidFill>
                  <a:schemeClr val="tx1"/>
                </a:solidFill>
              </a:rPr>
              <a:t>template&lt;class T&gt;</a:t>
            </a:r>
            <a:endParaRPr lang="en-US" altLang="zh-CN" sz="2400" dirty="0">
              <a:solidFill>
                <a:schemeClr val="tx1"/>
              </a:solidFill>
            </a:endParaRPr>
          </a:p>
          <a:p>
            <a:pPr>
              <a:lnSpc>
                <a:spcPct val="100000"/>
              </a:lnSpc>
            </a:pPr>
            <a:r>
              <a:rPr lang="en-US" altLang="zh-CN" sz="2400" dirty="0">
                <a:solidFill>
                  <a:schemeClr val="tx1"/>
                </a:solidFill>
              </a:rPr>
              <a:t>void </a:t>
            </a:r>
            <a:r>
              <a:rPr lang="en-US" altLang="zh-CN" sz="2400" dirty="0" err="1">
                <a:solidFill>
                  <a:schemeClr val="tx1"/>
                </a:solidFill>
              </a:rPr>
              <a:t>LinkedBinTree</a:t>
            </a:r>
            <a:r>
              <a:rPr lang="en-US" altLang="zh-CN" sz="2400" dirty="0">
                <a:solidFill>
                  <a:schemeClr val="tx1"/>
                </a:solidFill>
              </a:rPr>
              <a:t>&lt;T&gt;::</a:t>
            </a:r>
            <a:r>
              <a:rPr lang="en-US" altLang="zh-CN" sz="2400" dirty="0" err="1">
                <a:solidFill>
                  <a:schemeClr val="tx1"/>
                </a:solidFill>
              </a:rPr>
              <a:t>DeleteSubTreeNode</a:t>
            </a:r>
            <a:r>
              <a:rPr lang="en-US" altLang="zh-CN" sz="2400" dirty="0">
                <a:solidFill>
                  <a:schemeClr val="tx1"/>
                </a:solidFill>
              </a:rPr>
              <a:t>(</a:t>
            </a:r>
            <a:r>
              <a:rPr lang="en-US" altLang="zh-CN" sz="2400" dirty="0" err="1">
                <a:solidFill>
                  <a:schemeClr val="tx1"/>
                </a:solidFill>
              </a:rPr>
              <a:t>LinkedNode</a:t>
            </a:r>
            <a:r>
              <a:rPr lang="en-US" altLang="zh-CN" sz="2400" dirty="0">
                <a:solidFill>
                  <a:schemeClr val="tx1"/>
                </a:solidFill>
              </a:rPr>
              <a:t>&lt;T&gt; *</a:t>
            </a:r>
            <a:r>
              <a:rPr lang="en-US" altLang="zh-CN" sz="2400" dirty="0" err="1">
                <a:solidFill>
                  <a:schemeClr val="tx1"/>
                </a:solidFill>
              </a:rPr>
              <a:t>pNode</a:t>
            </a:r>
            <a:r>
              <a:rPr lang="en-US" altLang="zh-CN" sz="2400" dirty="0">
                <a:solidFill>
                  <a:schemeClr val="tx1"/>
                </a:solidFill>
              </a:rPr>
              <a:t>)</a:t>
            </a:r>
            <a:endParaRPr lang="en-US" altLang="zh-CN" sz="2400" dirty="0">
              <a:solidFill>
                <a:schemeClr val="tx1"/>
              </a:solidFill>
            </a:endParaRPr>
          </a:p>
          <a:p>
            <a:pPr>
              <a:lnSpc>
                <a:spcPct val="100000"/>
              </a:lnSpc>
            </a:pPr>
            <a:r>
              <a:rPr lang="en-US" altLang="zh-CN" sz="2400" dirty="0">
                <a:solidFill>
                  <a:schemeClr val="tx1"/>
                </a:solidFill>
              </a:rPr>
              <a:t>{</a:t>
            </a:r>
            <a:endParaRPr lang="en-US" altLang="zh-CN" sz="2400" dirty="0">
              <a:solidFill>
                <a:schemeClr val="tx1"/>
              </a:solidFill>
            </a:endParaRPr>
          </a:p>
          <a:p>
            <a:pPr>
              <a:lnSpc>
                <a:spcPct val="100000"/>
              </a:lnSpc>
            </a:pPr>
            <a:r>
              <a:rPr lang="en-US" altLang="zh-CN" sz="2400" dirty="0">
                <a:solidFill>
                  <a:schemeClr val="tx1"/>
                </a:solidFill>
              </a:rPr>
              <a:t>	</a:t>
            </a:r>
            <a:r>
              <a:rPr lang="en-US" altLang="zh-CN" sz="2400" dirty="0" err="1">
                <a:solidFill>
                  <a:schemeClr val="tx1"/>
                </a:solidFill>
              </a:rPr>
              <a:t>LinkQueue</a:t>
            </a:r>
            <a:r>
              <a:rPr lang="en-US" altLang="zh-CN" sz="2400" dirty="0">
                <a:solidFill>
                  <a:schemeClr val="tx1"/>
                </a:solidFill>
              </a:rPr>
              <a:t>&lt;</a:t>
            </a:r>
            <a:r>
              <a:rPr lang="en-US" altLang="zh-CN" sz="2400" dirty="0" err="1">
                <a:solidFill>
                  <a:schemeClr val="tx1"/>
                </a:solidFill>
              </a:rPr>
              <a:t>LinkedNode</a:t>
            </a:r>
            <a:r>
              <a:rPr lang="en-US" altLang="zh-CN" sz="2400" dirty="0">
                <a:solidFill>
                  <a:schemeClr val="tx1"/>
                </a:solidFill>
              </a:rPr>
              <a:t>&lt;T&gt;*&gt; q;</a:t>
            </a:r>
            <a:endParaRPr lang="en-US" altLang="zh-CN" sz="2400" dirty="0">
              <a:solidFill>
                <a:schemeClr val="tx1"/>
              </a:solidFill>
            </a:endParaRPr>
          </a:p>
          <a:p>
            <a:pPr>
              <a:lnSpc>
                <a:spcPct val="100000"/>
              </a:lnSpc>
            </a:pPr>
            <a:r>
              <a:rPr lang="en-US" altLang="zh-CN" sz="2400" dirty="0">
                <a:solidFill>
                  <a:schemeClr val="tx1"/>
                </a:solidFill>
              </a:rPr>
              <a:t>	</a:t>
            </a:r>
            <a:r>
              <a:rPr lang="en-US" altLang="zh-CN" sz="2400" dirty="0" err="1">
                <a:solidFill>
                  <a:schemeClr val="tx1"/>
                </a:solidFill>
              </a:rPr>
              <a:t>LinkedNode</a:t>
            </a:r>
            <a:r>
              <a:rPr lang="en-US" altLang="zh-CN" sz="2400" dirty="0">
                <a:solidFill>
                  <a:schemeClr val="tx1"/>
                </a:solidFill>
              </a:rPr>
              <a:t>&lt;T&gt; *</a:t>
            </a:r>
            <a:r>
              <a:rPr lang="en-US" altLang="zh-CN" sz="2400" dirty="0" err="1">
                <a:solidFill>
                  <a:schemeClr val="tx1"/>
                </a:solidFill>
              </a:rPr>
              <a:t>pCurNode</a:t>
            </a:r>
            <a:r>
              <a:rPr lang="en-US" altLang="zh-CN" sz="2400" dirty="0">
                <a:solidFill>
                  <a:schemeClr val="tx1"/>
                </a:solidFill>
              </a:rPr>
              <a:t> = NULL;</a:t>
            </a:r>
            <a:endParaRPr lang="en-US" altLang="zh-CN" sz="2400" dirty="0">
              <a:solidFill>
                <a:schemeClr val="tx1"/>
              </a:solidFill>
            </a:endParaRPr>
          </a:p>
          <a:p>
            <a:pPr>
              <a:lnSpc>
                <a:spcPct val="100000"/>
              </a:lnSpc>
            </a:pPr>
            <a:r>
              <a:rPr lang="en-US" altLang="zh-CN" sz="2400" dirty="0">
                <a:solidFill>
                  <a:schemeClr val="tx1"/>
                </a:solidFill>
              </a:rPr>
              <a:t>	if (</a:t>
            </a:r>
            <a:r>
              <a:rPr lang="en-US" altLang="zh-CN" sz="2400" dirty="0" err="1">
                <a:solidFill>
                  <a:schemeClr val="tx1"/>
                </a:solidFill>
              </a:rPr>
              <a:t>pNode</a:t>
            </a:r>
            <a:r>
              <a:rPr lang="en-US" altLang="zh-CN" sz="2400" dirty="0">
                <a:solidFill>
                  <a:schemeClr val="tx1"/>
                </a:solidFill>
              </a:rPr>
              <a:t>==NULL)</a:t>
            </a:r>
            <a:endParaRPr lang="en-US" altLang="zh-CN" sz="2400" dirty="0">
              <a:solidFill>
                <a:schemeClr val="tx1"/>
              </a:solidFill>
            </a:endParaRPr>
          </a:p>
          <a:p>
            <a:pPr>
              <a:lnSpc>
                <a:spcPct val="100000"/>
              </a:lnSpc>
            </a:pPr>
            <a:r>
              <a:rPr lang="en-US" altLang="zh-CN" sz="2400" dirty="0">
                <a:solidFill>
                  <a:schemeClr val="tx1"/>
                </a:solidFill>
              </a:rPr>
              <a:t>		return;</a:t>
            </a:r>
            <a:endParaRPr lang="en-US" altLang="zh-CN" sz="2400" dirty="0">
              <a:solidFill>
                <a:schemeClr val="tx1"/>
              </a:solidFill>
            </a:endParaRPr>
          </a:p>
          <a:p>
            <a:pPr>
              <a:lnSpc>
                <a:spcPct val="100000"/>
              </a:lnSpc>
            </a:pPr>
            <a:r>
              <a:rPr lang="en-US" altLang="zh-CN" sz="2400" dirty="0">
                <a:solidFill>
                  <a:schemeClr val="tx1"/>
                </a:solidFill>
              </a:rPr>
              <a:t>	// </a:t>
            </a:r>
            <a:r>
              <a:rPr lang="zh-CN" altLang="en-US" sz="2400" dirty="0">
                <a:solidFill>
                  <a:schemeClr val="tx1"/>
                </a:solidFill>
              </a:rPr>
              <a:t>按非递归层次遍历的方式删除子树</a:t>
            </a:r>
            <a:endParaRPr lang="zh-CN" altLang="en-US" sz="2400" dirty="0">
              <a:solidFill>
                <a:schemeClr val="tx1"/>
              </a:solidFill>
            </a:endParaRPr>
          </a:p>
          <a:p>
            <a:pPr>
              <a:lnSpc>
                <a:spcPct val="100000"/>
              </a:lnSpc>
            </a:pPr>
            <a:r>
              <a:rPr lang="zh-CN" altLang="en-US" sz="2400" dirty="0">
                <a:solidFill>
                  <a:schemeClr val="tx1"/>
                </a:solidFill>
              </a:rPr>
              <a:t>	</a:t>
            </a:r>
            <a:r>
              <a:rPr lang="en-US" altLang="zh-CN" sz="2400" dirty="0" err="1">
                <a:solidFill>
                  <a:schemeClr val="tx1"/>
                </a:solidFill>
              </a:rPr>
              <a:t>q.Insert</a:t>
            </a:r>
            <a:r>
              <a:rPr lang="en-US" altLang="zh-CN" sz="2400" dirty="0">
                <a:solidFill>
                  <a:schemeClr val="tx1"/>
                </a:solidFill>
              </a:rPr>
              <a:t>(</a:t>
            </a:r>
            <a:r>
              <a:rPr lang="en-US" altLang="zh-CN" sz="2400" dirty="0" err="1">
                <a:solidFill>
                  <a:schemeClr val="tx1"/>
                </a:solidFill>
              </a:rPr>
              <a:t>pNode</a:t>
            </a:r>
            <a:r>
              <a:rPr lang="en-US" altLang="zh-CN" sz="2400" dirty="0">
                <a:solidFill>
                  <a:schemeClr val="tx1"/>
                </a:solidFill>
              </a:rPr>
              <a:t>);</a:t>
            </a:r>
            <a:endParaRPr lang="en-US" altLang="zh-CN" sz="2400" dirty="0">
              <a:solidFill>
                <a:schemeClr val="tx1"/>
              </a:solidFill>
            </a:endParaRPr>
          </a:p>
        </p:txBody>
      </p:sp>
      <p:grpSp>
        <p:nvGrpSpPr>
          <p:cNvPr id="27" name="组合 50"/>
          <p:cNvGrpSpPr/>
          <p:nvPr/>
        </p:nvGrpSpPr>
        <p:grpSpPr>
          <a:xfrm>
            <a:off x="549001" y="463124"/>
            <a:ext cx="3565799" cy="876848"/>
            <a:chOff x="326687" y="247818"/>
            <a:chExt cx="4861582" cy="725466"/>
          </a:xfrm>
        </p:grpSpPr>
        <p:sp>
          <p:nvSpPr>
            <p:cNvPr id="28"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29" name="组合 52"/>
            <p:cNvGrpSpPr/>
            <p:nvPr/>
          </p:nvGrpSpPr>
          <p:grpSpPr>
            <a:xfrm>
              <a:off x="326687" y="247818"/>
              <a:ext cx="4861582" cy="725466"/>
              <a:chOff x="326687" y="247818"/>
              <a:chExt cx="4861582" cy="725466"/>
            </a:xfrm>
          </p:grpSpPr>
          <p:grpSp>
            <p:nvGrpSpPr>
              <p:cNvPr id="30" name="组合 53"/>
              <p:cNvGrpSpPr/>
              <p:nvPr/>
            </p:nvGrpSpPr>
            <p:grpSpPr>
              <a:xfrm>
                <a:off x="349799" y="247818"/>
                <a:ext cx="4791980" cy="261575"/>
                <a:chOff x="349799" y="247818"/>
                <a:chExt cx="4791980" cy="261575"/>
              </a:xfrm>
            </p:grpSpPr>
            <p:cxnSp>
              <p:nvCxnSpPr>
                <p:cNvPr id="69"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4"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8"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8" name="组合 32"/>
          <p:cNvGrpSpPr/>
          <p:nvPr/>
        </p:nvGrpSpPr>
        <p:grpSpPr>
          <a:xfrm>
            <a:off x="903256" y="1368271"/>
            <a:ext cx="10613415" cy="5401211"/>
            <a:chOff x="1584402" y="1930819"/>
            <a:chExt cx="9062674" cy="3765361"/>
          </a:xfrm>
        </p:grpSpPr>
        <p:grpSp>
          <p:nvGrpSpPr>
            <p:cNvPr id="49" name="组合 33"/>
            <p:cNvGrpSpPr/>
            <p:nvPr/>
          </p:nvGrpSpPr>
          <p:grpSpPr>
            <a:xfrm>
              <a:off x="1584402" y="3589771"/>
              <a:ext cx="9062674" cy="2106409"/>
              <a:chOff x="1584402" y="3589771"/>
              <a:chExt cx="9062674" cy="2106409"/>
            </a:xfrm>
          </p:grpSpPr>
          <p:sp>
            <p:nvSpPr>
              <p:cNvPr id="102"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梯形 45"/>
              <p:cNvSpPr/>
              <p:nvPr/>
            </p:nvSpPr>
            <p:spPr>
              <a:xfrm flipV="1">
                <a:off x="2795159" y="5595578"/>
                <a:ext cx="851792" cy="10060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梯形 4"/>
              <p:cNvSpPr/>
              <p:nvPr/>
            </p:nvSpPr>
            <p:spPr>
              <a:xfrm rot="3394331"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7"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34"/>
            <p:cNvGrpSpPr/>
            <p:nvPr/>
          </p:nvGrpSpPr>
          <p:grpSpPr>
            <a:xfrm flipH="1" flipV="1">
              <a:off x="1584402" y="1930819"/>
              <a:ext cx="9062674" cy="2110139"/>
              <a:chOff x="1584402" y="3589771"/>
              <a:chExt cx="9062674" cy="2110139"/>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梯形 36"/>
              <p:cNvSpPr/>
              <p:nvPr/>
            </p:nvSpPr>
            <p:spPr>
              <a:xfrm flipV="1">
                <a:off x="2795160" y="5595578"/>
                <a:ext cx="851792" cy="10433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梯形 4"/>
              <p:cNvSpPr/>
              <p:nvPr/>
            </p:nvSpPr>
            <p:spPr>
              <a:xfrm rot="3397751" flipV="1">
                <a:off x="1548721" y="5387604"/>
                <a:ext cx="460512" cy="7482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8"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
          <p:cNvSpPr txBox="1">
            <a:spLocks noChangeArrowheads="1"/>
          </p:cNvSpPr>
          <p:nvPr/>
        </p:nvSpPr>
        <p:spPr>
          <a:xfrm>
            <a:off x="1985251" y="1736506"/>
            <a:ext cx="7796656" cy="49657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while (!</a:t>
            </a:r>
            <a:r>
              <a:rPr lang="en-US" altLang="zh-CN" sz="2400" dirty="0" err="1">
                <a:solidFill>
                  <a:srgbClr val="080808"/>
                </a:solidFill>
                <a:latin typeface="Times New Roman" panose="02020603050405020304" pitchFamily="18" charset="0"/>
                <a:cs typeface="Times New Roman" panose="02020603050405020304" pitchFamily="18" charset="0"/>
              </a:rPr>
              <a:t>q.IsEmpty</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q.Delete</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if (</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m_pLeftChild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q.Insert</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m_pLeftChild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if (</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m_pRightChild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q.Insert</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m_pRightChild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delete </a:t>
            </a:r>
            <a:r>
              <a:rPr lang="en-US" altLang="zh-CN" sz="2400" dirty="0" err="1">
                <a:solidFill>
                  <a:srgbClr val="080808"/>
                </a:solidFill>
                <a:latin typeface="Times New Roman" panose="02020603050405020304" pitchFamily="18" charset="0"/>
                <a:cs typeface="Times New Roman" panose="02020603050405020304" pitchFamily="18" charset="0"/>
              </a:rPr>
              <a:t>pCurNode</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 </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56" name="组合 50"/>
          <p:cNvGrpSpPr/>
          <p:nvPr/>
        </p:nvGrpSpPr>
        <p:grpSpPr>
          <a:xfrm>
            <a:off x="549001" y="555626"/>
            <a:ext cx="3565799" cy="876848"/>
            <a:chOff x="326687" y="247818"/>
            <a:chExt cx="4861582" cy="725466"/>
          </a:xfrm>
        </p:grpSpPr>
        <p:sp>
          <p:nvSpPr>
            <p:cNvPr id="57"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58" name="组合 52"/>
            <p:cNvGrpSpPr/>
            <p:nvPr/>
          </p:nvGrpSpPr>
          <p:grpSpPr>
            <a:xfrm>
              <a:off x="326687" y="247818"/>
              <a:ext cx="4861582" cy="725466"/>
              <a:chOff x="326687" y="247818"/>
              <a:chExt cx="4861582" cy="725466"/>
            </a:xfrm>
          </p:grpSpPr>
          <p:grpSp>
            <p:nvGrpSpPr>
              <p:cNvPr id="59" name="组合 53"/>
              <p:cNvGrpSpPr/>
              <p:nvPr/>
            </p:nvGrpSpPr>
            <p:grpSpPr>
              <a:xfrm>
                <a:off x="349799" y="247818"/>
                <a:ext cx="4791980" cy="261575"/>
                <a:chOff x="349799" y="247818"/>
                <a:chExt cx="4791980" cy="261575"/>
              </a:xfrm>
            </p:grpSpPr>
            <p:cxnSp>
              <p:nvCxnSpPr>
                <p:cNvPr id="74"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9"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0" name="组合 54"/>
              <p:cNvGrpSpPr/>
              <p:nvPr/>
            </p:nvGrpSpPr>
            <p:grpSpPr>
              <a:xfrm>
                <a:off x="349799" y="711709"/>
                <a:ext cx="4815092" cy="261575"/>
                <a:chOff x="358852" y="925118"/>
                <a:chExt cx="4815092" cy="261575"/>
              </a:xfrm>
            </p:grpSpPr>
            <p:cxnSp>
              <p:nvCxnSpPr>
                <p:cNvPr id="67"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3"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1" name="组合 55"/>
              <p:cNvGrpSpPr/>
              <p:nvPr/>
            </p:nvGrpSpPr>
            <p:grpSpPr>
              <a:xfrm>
                <a:off x="5138963" y="489126"/>
                <a:ext cx="49306" cy="329693"/>
                <a:chOff x="5138963" y="489126"/>
                <a:chExt cx="49306" cy="329693"/>
              </a:xfrm>
            </p:grpSpPr>
            <p:sp>
              <p:nvSpPr>
                <p:cNvPr id="65"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56"/>
              <p:cNvGrpSpPr/>
              <p:nvPr/>
            </p:nvGrpSpPr>
            <p:grpSpPr>
              <a:xfrm>
                <a:off x="326687" y="399838"/>
                <a:ext cx="49306" cy="329693"/>
                <a:chOff x="5138963" y="489126"/>
                <a:chExt cx="49306" cy="329693"/>
              </a:xfrm>
            </p:grpSpPr>
            <p:sp>
              <p:nvSpPr>
                <p:cNvPr id="63"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8" name="组合 32"/>
          <p:cNvGrpSpPr/>
          <p:nvPr/>
        </p:nvGrpSpPr>
        <p:grpSpPr>
          <a:xfrm>
            <a:off x="1574344" y="1392715"/>
            <a:ext cx="9448003" cy="5375671"/>
            <a:chOff x="1584402" y="1930819"/>
            <a:chExt cx="9062674" cy="3765361"/>
          </a:xfrm>
        </p:grpSpPr>
        <p:grpSp>
          <p:nvGrpSpPr>
            <p:cNvPr id="49" name="组合 33"/>
            <p:cNvGrpSpPr/>
            <p:nvPr/>
          </p:nvGrpSpPr>
          <p:grpSpPr>
            <a:xfrm>
              <a:off x="1584402" y="3589771"/>
              <a:ext cx="9062674" cy="2106409"/>
              <a:chOff x="1584402" y="3589771"/>
              <a:chExt cx="9062674" cy="2106409"/>
            </a:xfrm>
          </p:grpSpPr>
          <p:sp>
            <p:nvSpPr>
              <p:cNvPr id="84"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45"/>
              <p:cNvSpPr/>
              <p:nvPr/>
            </p:nvSpPr>
            <p:spPr>
              <a:xfrm flipV="1">
                <a:off x="2795159" y="5595578"/>
                <a:ext cx="851792" cy="10060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4"/>
              <p:cNvSpPr/>
              <p:nvPr/>
            </p:nvSpPr>
            <p:spPr>
              <a:xfrm rot="3619511" flipV="1">
                <a:off x="1552503" y="5372694"/>
                <a:ext cx="460512" cy="11119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9"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34"/>
            <p:cNvGrpSpPr/>
            <p:nvPr/>
          </p:nvGrpSpPr>
          <p:grpSpPr>
            <a:xfrm flipH="1" flipV="1">
              <a:off x="1584402" y="1930819"/>
              <a:ext cx="9062674" cy="2110139"/>
              <a:chOff x="1584402" y="3589771"/>
              <a:chExt cx="9062674" cy="2110139"/>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梯形 36"/>
              <p:cNvSpPr/>
              <p:nvPr/>
            </p:nvSpPr>
            <p:spPr>
              <a:xfrm flipV="1">
                <a:off x="2795160" y="5595578"/>
                <a:ext cx="851792" cy="10433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梯形 4"/>
              <p:cNvSpPr/>
              <p:nvPr/>
            </p:nvSpPr>
            <p:spPr>
              <a:xfrm rot="3636900" flipV="1">
                <a:off x="1548722" y="5387605"/>
                <a:ext cx="460512" cy="7482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0"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53697" y="2355371"/>
            <a:ext cx="7884605" cy="3748079"/>
            <a:chOff x="1519544" y="1821679"/>
            <a:chExt cx="8675682" cy="4256518"/>
          </a:xfrm>
        </p:grpSpPr>
        <p:sp>
          <p:nvSpPr>
            <p:cNvPr id="79" name="内容占位符 2"/>
            <p:cNvSpPr txBox="1"/>
            <p:nvPr/>
          </p:nvSpPr>
          <p:spPr>
            <a:xfrm>
              <a:off x="2020735" y="2260970"/>
              <a:ext cx="7834211"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50000"/>
                </a:lnSpc>
              </a:pPr>
              <a:r>
                <a:rPr lang="zh-CN" altLang="en-US" sz="2400" dirty="0">
                  <a:solidFill>
                    <a:schemeClr val="tx1"/>
                  </a:solidFill>
                </a:rPr>
                <a:t>根据关键字查找结点，实质上就是按照某种规则依次访问二叉树中的每一结点，直至找到与关键字匹配的结点。因此，同遍历算法一样，根据关键字查找结点也可以采用递归方式和非递归方式。下面只给出按非递归方式实现的算法。</a:t>
              </a:r>
              <a:endParaRPr lang="zh-CN" altLang="en-US" sz="2400" dirty="0">
                <a:solidFill>
                  <a:schemeClr val="tx1"/>
                </a:solidFill>
              </a:endParaRPr>
            </a:p>
          </p:txBody>
        </p:sp>
        <p:grpSp>
          <p:nvGrpSpPr>
            <p:cNvPr id="29" name="组合 28"/>
            <p:cNvGrpSpPr/>
            <p:nvPr/>
          </p:nvGrpSpPr>
          <p:grpSpPr>
            <a:xfrm>
              <a:off x="1519544" y="1821679"/>
              <a:ext cx="8675682" cy="4095969"/>
              <a:chOff x="1584402" y="1903846"/>
              <a:chExt cx="9062674" cy="3823037"/>
            </a:xfrm>
          </p:grpSpPr>
          <p:grpSp>
            <p:nvGrpSpPr>
              <p:cNvPr id="30" name="组合 29"/>
              <p:cNvGrpSpPr/>
              <p:nvPr/>
            </p:nvGrpSpPr>
            <p:grpSpPr>
              <a:xfrm>
                <a:off x="1584402" y="3589771"/>
                <a:ext cx="9062674" cy="2137112"/>
                <a:chOff x="1584402" y="3589771"/>
                <a:chExt cx="9062674" cy="2137112"/>
              </a:xfrm>
            </p:grpSpPr>
            <p:sp>
              <p:nvSpPr>
                <p:cNvPr id="65" name="任意多边形: 形状 6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584402" y="1903846"/>
                <a:ext cx="9062674" cy="2137112"/>
                <a:chOff x="1584402" y="3589771"/>
                <a:chExt cx="9062674" cy="2137112"/>
              </a:xfrm>
            </p:grpSpPr>
            <p:sp>
              <p:nvSpPr>
                <p:cNvPr id="56" name="任意多边形: 形状 5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5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任意多边形: 形状 6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4" name="矩形 73"/>
          <p:cNvSpPr/>
          <p:nvPr/>
        </p:nvSpPr>
        <p:spPr>
          <a:xfrm>
            <a:off x="458837" y="1630985"/>
            <a:ext cx="2954655" cy="535531"/>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根</a:t>
            </a:r>
            <a:r>
              <a:rPr lang="zh-CN" altLang="en-US" sz="2400" dirty="0">
                <a:solidFill>
                  <a:srgbClr val="0070C0"/>
                </a:solidFill>
                <a:latin typeface="Times New Roman" panose="02020603050405020304" pitchFamily="18" charset="0"/>
                <a:cs typeface="Times New Roman" panose="02020603050405020304" pitchFamily="18" charset="0"/>
              </a:rPr>
              <a:t>据关键字查找结点</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75" name="组合 50"/>
          <p:cNvGrpSpPr/>
          <p:nvPr/>
        </p:nvGrpSpPr>
        <p:grpSpPr>
          <a:xfrm>
            <a:off x="549001" y="555626"/>
            <a:ext cx="3565799" cy="876848"/>
            <a:chOff x="326687" y="247818"/>
            <a:chExt cx="4861582" cy="725466"/>
          </a:xfrm>
        </p:grpSpPr>
        <p:sp>
          <p:nvSpPr>
            <p:cNvPr id="76"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77" name="组合 52"/>
            <p:cNvGrpSpPr/>
            <p:nvPr/>
          </p:nvGrpSpPr>
          <p:grpSpPr>
            <a:xfrm>
              <a:off x="326687" y="247818"/>
              <a:ext cx="4861582" cy="725466"/>
              <a:chOff x="326687" y="247818"/>
              <a:chExt cx="4861582" cy="725466"/>
            </a:xfrm>
          </p:grpSpPr>
          <p:grpSp>
            <p:nvGrpSpPr>
              <p:cNvPr id="78" name="组合 53"/>
              <p:cNvGrpSpPr/>
              <p:nvPr/>
            </p:nvGrpSpPr>
            <p:grpSpPr>
              <a:xfrm>
                <a:off x="349799" y="247818"/>
                <a:ext cx="4791980" cy="261575"/>
                <a:chOff x="349799" y="247818"/>
                <a:chExt cx="4791980" cy="261575"/>
              </a:xfrm>
            </p:grpSpPr>
            <p:cxnSp>
              <p:nvCxnSpPr>
                <p:cNvPr id="94"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8"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9"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0" name="组合 54"/>
              <p:cNvGrpSpPr/>
              <p:nvPr/>
            </p:nvGrpSpPr>
            <p:grpSpPr>
              <a:xfrm>
                <a:off x="349799" y="711709"/>
                <a:ext cx="4815092" cy="261575"/>
                <a:chOff x="358852" y="925118"/>
                <a:chExt cx="4815092" cy="261575"/>
              </a:xfrm>
            </p:grpSpPr>
            <p:cxnSp>
              <p:nvCxnSpPr>
                <p:cNvPr id="87"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2"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3"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1" name="组合 55"/>
              <p:cNvGrpSpPr/>
              <p:nvPr/>
            </p:nvGrpSpPr>
            <p:grpSpPr>
              <a:xfrm>
                <a:off x="5138963" y="489126"/>
                <a:ext cx="49306" cy="329693"/>
                <a:chOff x="5138963" y="489126"/>
                <a:chExt cx="49306" cy="329693"/>
              </a:xfrm>
            </p:grpSpPr>
            <p:sp>
              <p:nvSpPr>
                <p:cNvPr id="85"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56"/>
              <p:cNvGrpSpPr/>
              <p:nvPr/>
            </p:nvGrpSpPr>
            <p:grpSpPr>
              <a:xfrm>
                <a:off x="326687" y="399838"/>
                <a:ext cx="49306" cy="329693"/>
                <a:chOff x="5138963" y="489126"/>
                <a:chExt cx="49306" cy="329693"/>
              </a:xfrm>
            </p:grpSpPr>
            <p:sp>
              <p:nvSpPr>
                <p:cNvPr id="83"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56" name="Rectangle 3"/>
          <p:cNvSpPr txBox="1">
            <a:spLocks noChangeArrowheads="1"/>
          </p:cNvSpPr>
          <p:nvPr/>
        </p:nvSpPr>
        <p:spPr>
          <a:xfrm>
            <a:off x="2151687" y="1793178"/>
            <a:ext cx="9052389" cy="466328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根据关键字查找结点</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SearchByKey</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const</a:t>
            </a:r>
            <a:r>
              <a:rPr lang="en-US" altLang="zh-CN" sz="2400" dirty="0">
                <a:latin typeface="Times New Roman" panose="02020603050405020304" pitchFamily="18" charset="0"/>
                <a:cs typeface="Times New Roman" panose="02020603050405020304" pitchFamily="18" charset="0"/>
              </a:rPr>
              <a:t> T &amp;x)</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LinkQueue</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&lt;T&gt;*&gt; q;</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 = 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==NULL)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按非递归层次遍历的方式查找结点</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q.Insert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29" name="组合 50"/>
          <p:cNvGrpSpPr/>
          <p:nvPr/>
        </p:nvGrpSpPr>
        <p:grpSpPr>
          <a:xfrm>
            <a:off x="549001" y="555626"/>
            <a:ext cx="3565799" cy="876848"/>
            <a:chOff x="326687" y="247818"/>
            <a:chExt cx="4861582" cy="725466"/>
          </a:xfrm>
        </p:grpSpPr>
        <p:sp>
          <p:nvSpPr>
            <p:cNvPr id="3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1" name="组合 52"/>
            <p:cNvGrpSpPr/>
            <p:nvPr/>
          </p:nvGrpSpPr>
          <p:grpSpPr>
            <a:xfrm>
              <a:off x="326687" y="247818"/>
              <a:ext cx="4861582" cy="725466"/>
              <a:chOff x="326687" y="247818"/>
              <a:chExt cx="4861582" cy="725466"/>
            </a:xfrm>
          </p:grpSpPr>
          <p:grpSp>
            <p:nvGrpSpPr>
              <p:cNvPr id="32" name="组合 53"/>
              <p:cNvGrpSpPr/>
              <p:nvPr/>
            </p:nvGrpSpPr>
            <p:grpSpPr>
              <a:xfrm>
                <a:off x="349799" y="247818"/>
                <a:ext cx="4791980" cy="261575"/>
                <a:chOff x="349799" y="247818"/>
                <a:chExt cx="4791980" cy="261575"/>
              </a:xfrm>
            </p:grpSpPr>
            <p:cxnSp>
              <p:nvCxnSpPr>
                <p:cNvPr id="73"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8"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9" name="组合 54"/>
              <p:cNvGrpSpPr/>
              <p:nvPr/>
            </p:nvGrpSpPr>
            <p:grpSpPr>
              <a:xfrm>
                <a:off x="349799" y="711709"/>
                <a:ext cx="4815092" cy="261575"/>
                <a:chOff x="358852" y="925118"/>
                <a:chExt cx="4815092" cy="261575"/>
              </a:xfrm>
            </p:grpSpPr>
            <p:cxnSp>
              <p:nvCxnSpPr>
                <p:cNvPr id="66"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2"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0" name="组合 55"/>
              <p:cNvGrpSpPr/>
              <p:nvPr/>
            </p:nvGrpSpPr>
            <p:grpSpPr>
              <a:xfrm>
                <a:off x="5138963" y="489126"/>
                <a:ext cx="49306" cy="329693"/>
                <a:chOff x="5138963" y="489126"/>
                <a:chExt cx="49306" cy="329693"/>
              </a:xfrm>
            </p:grpSpPr>
            <p:sp>
              <p:nvSpPr>
                <p:cNvPr id="64"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56"/>
              <p:cNvGrpSpPr/>
              <p:nvPr/>
            </p:nvGrpSpPr>
            <p:grpSpPr>
              <a:xfrm>
                <a:off x="326687" y="399838"/>
                <a:ext cx="49306" cy="329693"/>
                <a:chOff x="5138963" y="489126"/>
                <a:chExt cx="49306" cy="329693"/>
              </a:xfrm>
            </p:grpSpPr>
            <p:sp>
              <p:nvSpPr>
                <p:cNvPr id="6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00" name="组合 32"/>
          <p:cNvGrpSpPr/>
          <p:nvPr/>
        </p:nvGrpSpPr>
        <p:grpSpPr>
          <a:xfrm>
            <a:off x="1646083" y="1413874"/>
            <a:ext cx="9069643" cy="5148292"/>
            <a:chOff x="1584402" y="1903846"/>
            <a:chExt cx="9062674" cy="3823037"/>
          </a:xfrm>
        </p:grpSpPr>
        <p:grpSp>
          <p:nvGrpSpPr>
            <p:cNvPr id="101" name="组合 33"/>
            <p:cNvGrpSpPr/>
            <p:nvPr/>
          </p:nvGrpSpPr>
          <p:grpSpPr>
            <a:xfrm>
              <a:off x="1584402" y="3589771"/>
              <a:ext cx="9062674" cy="2137112"/>
              <a:chOff x="1584402" y="3589771"/>
              <a:chExt cx="9062674" cy="2137112"/>
            </a:xfrm>
          </p:grpSpPr>
          <p:sp>
            <p:nvSpPr>
              <p:cNvPr id="112"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梯形 4"/>
              <p:cNvSpPr/>
              <p:nvPr/>
            </p:nvSpPr>
            <p:spPr>
              <a:xfrm rot="351690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34"/>
            <p:cNvGrpSpPr/>
            <p:nvPr/>
          </p:nvGrpSpPr>
          <p:grpSpPr>
            <a:xfrm flipH="1" flipV="1">
              <a:off x="1584402" y="1903846"/>
              <a:ext cx="9062674" cy="2137112"/>
              <a:chOff x="1584402" y="3589771"/>
              <a:chExt cx="9062674" cy="2137112"/>
            </a:xfrm>
          </p:grpSpPr>
          <p:sp>
            <p:nvSpPr>
              <p:cNvPr id="103"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梯形 4"/>
              <p:cNvSpPr/>
              <p:nvPr/>
            </p:nvSpPr>
            <p:spPr>
              <a:xfrm rot="3520092"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8"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56" name="Rectangle 3"/>
          <p:cNvSpPr txBox="1">
            <a:spLocks noChangeArrowheads="1"/>
          </p:cNvSpPr>
          <p:nvPr/>
        </p:nvSpPr>
        <p:spPr>
          <a:xfrm>
            <a:off x="2323327" y="1584978"/>
            <a:ext cx="9774822" cy="481824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solidFill>
                  <a:schemeClr val="tx2">
                    <a:lumMod val="75000"/>
                  </a:schemeClr>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while (!</a:t>
            </a:r>
            <a:r>
              <a:rPr lang="en-US" altLang="zh-CN" sz="2400" dirty="0" err="1">
                <a:latin typeface="Times New Roman" panose="02020603050405020304" pitchFamily="18" charset="0"/>
                <a:cs typeface="Times New Roman" panose="02020603050405020304" pitchFamily="18" charset="0"/>
              </a:rPr>
              <a:t>q.IsEmpty</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q.Delete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m_data</a:t>
            </a:r>
            <a:r>
              <a:rPr lang="en-US" altLang="zh-CN" sz="2400" dirty="0">
                <a:latin typeface="Times New Roman" panose="02020603050405020304" pitchFamily="18" charset="0"/>
                <a:cs typeface="Times New Roman" panose="02020603050405020304" pitchFamily="18" charset="0"/>
              </a:rPr>
              <a:t> == x)</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m_pLeftChild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q.Insert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m_pLeftChild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m_pRightChild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q.Insert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pMatchNode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m_pRightChild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NULL;</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grpSp>
        <p:nvGrpSpPr>
          <p:cNvPr id="28" name="组合 50"/>
          <p:cNvGrpSpPr/>
          <p:nvPr/>
        </p:nvGrpSpPr>
        <p:grpSpPr>
          <a:xfrm>
            <a:off x="549001" y="555626"/>
            <a:ext cx="3565799" cy="876848"/>
            <a:chOff x="326687" y="247818"/>
            <a:chExt cx="4861582" cy="725466"/>
          </a:xfrm>
        </p:grpSpPr>
        <p:sp>
          <p:nvSpPr>
            <p:cNvPr id="29"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0" name="组合 52"/>
            <p:cNvGrpSpPr/>
            <p:nvPr/>
          </p:nvGrpSpPr>
          <p:grpSpPr>
            <a:xfrm>
              <a:off x="326687" y="247818"/>
              <a:ext cx="4861582" cy="725466"/>
              <a:chOff x="326687" y="247818"/>
              <a:chExt cx="4861582" cy="725466"/>
            </a:xfrm>
          </p:grpSpPr>
          <p:grpSp>
            <p:nvGrpSpPr>
              <p:cNvPr id="31" name="组合 53"/>
              <p:cNvGrpSpPr/>
              <p:nvPr/>
            </p:nvGrpSpPr>
            <p:grpSpPr>
              <a:xfrm>
                <a:off x="349799" y="247818"/>
                <a:ext cx="4791980" cy="261575"/>
                <a:chOff x="349799" y="247818"/>
                <a:chExt cx="4791980" cy="261575"/>
              </a:xfrm>
            </p:grpSpPr>
            <p:cxnSp>
              <p:nvCxnSpPr>
                <p:cNvPr id="71"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6"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2" name="组合 54"/>
              <p:cNvGrpSpPr/>
              <p:nvPr/>
            </p:nvGrpSpPr>
            <p:grpSpPr>
              <a:xfrm>
                <a:off x="349799" y="711709"/>
                <a:ext cx="4815092" cy="261575"/>
                <a:chOff x="358852" y="925118"/>
                <a:chExt cx="4815092" cy="261575"/>
              </a:xfrm>
            </p:grpSpPr>
            <p:cxnSp>
              <p:nvCxnSpPr>
                <p:cNvPr id="64"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0"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55"/>
              <p:cNvGrpSpPr/>
              <p:nvPr/>
            </p:nvGrpSpPr>
            <p:grpSpPr>
              <a:xfrm>
                <a:off x="5138963" y="489126"/>
                <a:ext cx="49306" cy="329693"/>
                <a:chOff x="5138963" y="489126"/>
                <a:chExt cx="49306" cy="329693"/>
              </a:xfrm>
            </p:grpSpPr>
            <p:sp>
              <p:nvSpPr>
                <p:cNvPr id="62"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6"/>
              <p:cNvGrpSpPr/>
              <p:nvPr/>
            </p:nvGrpSpPr>
            <p:grpSpPr>
              <a:xfrm>
                <a:off x="326687" y="399838"/>
                <a:ext cx="49306" cy="329693"/>
                <a:chOff x="5138963" y="489126"/>
                <a:chExt cx="49306" cy="329693"/>
              </a:xfrm>
            </p:grpSpPr>
            <p:sp>
              <p:nvSpPr>
                <p:cNvPr id="60"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7" name="组合 32"/>
          <p:cNvGrpSpPr/>
          <p:nvPr/>
        </p:nvGrpSpPr>
        <p:grpSpPr>
          <a:xfrm>
            <a:off x="1574106" y="1277046"/>
            <a:ext cx="9069643" cy="5580953"/>
            <a:chOff x="1584402" y="1903846"/>
            <a:chExt cx="9062674" cy="3823037"/>
          </a:xfrm>
        </p:grpSpPr>
        <p:grpSp>
          <p:nvGrpSpPr>
            <p:cNvPr id="78" name="组合 33"/>
            <p:cNvGrpSpPr/>
            <p:nvPr/>
          </p:nvGrpSpPr>
          <p:grpSpPr>
            <a:xfrm>
              <a:off x="1584402" y="3589771"/>
              <a:ext cx="9062674" cy="2137112"/>
              <a:chOff x="1584402" y="3589771"/>
              <a:chExt cx="9062674" cy="2137112"/>
            </a:xfrm>
          </p:grpSpPr>
          <p:sp>
            <p:nvSpPr>
              <p:cNvPr id="89"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4"/>
              <p:cNvSpPr/>
              <p:nvPr/>
            </p:nvSpPr>
            <p:spPr>
              <a:xfrm rot="3685064" flipV="1">
                <a:off x="1547152" y="5396843"/>
                <a:ext cx="460512" cy="65388"/>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4"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34"/>
            <p:cNvGrpSpPr/>
            <p:nvPr/>
          </p:nvGrpSpPr>
          <p:grpSpPr>
            <a:xfrm flipH="1" flipV="1">
              <a:off x="1584402" y="1903846"/>
              <a:ext cx="9062674" cy="2137112"/>
              <a:chOff x="1584402" y="3589771"/>
              <a:chExt cx="9062674" cy="2137112"/>
            </a:xfrm>
          </p:grpSpPr>
          <p:sp>
            <p:nvSpPr>
              <p:cNvPr id="8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梯形 4"/>
              <p:cNvSpPr/>
              <p:nvPr/>
            </p:nvSpPr>
            <p:spPr>
              <a:xfrm rot="3729239" flipV="1">
                <a:off x="1543602" y="5366767"/>
                <a:ext cx="460512" cy="9336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p:cNvSpPr/>
          <p:nvPr/>
        </p:nvSpPr>
        <p:spPr>
          <a:xfrm>
            <a:off x="458837" y="1630985"/>
            <a:ext cx="2031325" cy="978729"/>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其</a:t>
            </a:r>
            <a:r>
              <a:rPr lang="zh-CN" altLang="en-US" sz="2400" dirty="0">
                <a:solidFill>
                  <a:srgbClr val="0070C0"/>
                </a:solidFill>
                <a:latin typeface="Times New Roman" panose="02020603050405020304" pitchFamily="18" charset="0"/>
                <a:cs typeface="Times New Roman" panose="02020603050405020304" pitchFamily="18" charset="0"/>
              </a:rPr>
              <a:t>他常用操作</a:t>
            </a:r>
            <a:endParaRPr lang="zh-CN" altLang="en-US" sz="2400" dirty="0">
              <a:solidFill>
                <a:srgbClr val="0070C0"/>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5934488" y="2501384"/>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12713" y="2327936"/>
            <a:ext cx="4663148" cy="3968789"/>
            <a:chOff x="6767943" y="2310090"/>
            <a:chExt cx="4302259" cy="3459162"/>
          </a:xfrm>
        </p:grpSpPr>
        <p:sp>
          <p:nvSpPr>
            <p:cNvPr id="76" name="Rectangle 3"/>
            <p:cNvSpPr txBox="1">
              <a:spLocks noChangeArrowheads="1"/>
            </p:cNvSpPr>
            <p:nvPr/>
          </p:nvSpPr>
          <p:spPr>
            <a:xfrm>
              <a:off x="7248935" y="2501384"/>
              <a:ext cx="3609241" cy="304920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清空二叉树</a:t>
              </a:r>
              <a:endParaRPr lang="zh-CN" altLang="en-US"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&lt;T&gt;::Clear()</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DeleteSubTree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rot="16200000">
              <a:off x="7189492" y="1888541"/>
              <a:ext cx="3459162" cy="4302259"/>
              <a:chOff x="1280369" y="2576747"/>
              <a:chExt cx="2118361" cy="2634666"/>
            </a:xfrm>
            <a:solidFill>
              <a:srgbClr val="0070C0"/>
            </a:solidFill>
          </p:grpSpPr>
          <p:sp>
            <p:nvSpPr>
              <p:cNvPr id="82" name="任意多边形: 形状 81"/>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84" name="组合 83"/>
          <p:cNvGrpSpPr/>
          <p:nvPr/>
        </p:nvGrpSpPr>
        <p:grpSpPr>
          <a:xfrm>
            <a:off x="6263724" y="2320012"/>
            <a:ext cx="5135700" cy="3953237"/>
            <a:chOff x="6767945" y="2310088"/>
            <a:chExt cx="4873897" cy="3459162"/>
          </a:xfrm>
        </p:grpSpPr>
        <p:sp>
          <p:nvSpPr>
            <p:cNvPr id="85" name="Rectangle 3"/>
            <p:cNvSpPr txBox="1">
              <a:spLocks noChangeArrowheads="1"/>
            </p:cNvSpPr>
            <p:nvPr/>
          </p:nvSpPr>
          <p:spPr>
            <a:xfrm>
              <a:off x="7046367" y="2390558"/>
              <a:ext cx="4438353" cy="304920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删除二叉树</a:t>
              </a:r>
              <a:endParaRPr lang="zh-CN" altLang="en-US"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Clear();  // </a:t>
              </a:r>
              <a:r>
                <a:rPr lang="zh-CN" altLang="en-US" sz="2200" dirty="0">
                  <a:latin typeface="Times New Roman" panose="02020603050405020304" pitchFamily="18" charset="0"/>
                  <a:cs typeface="Times New Roman" panose="02020603050405020304" pitchFamily="18" charset="0"/>
                </a:rPr>
                <a:t>清空二叉树中的结点</a:t>
              </a:r>
              <a:endParaRPr lang="zh-CN" altLang="en-US" sz="2200" dirty="0">
                <a:latin typeface="Times New Roman" panose="02020603050405020304" pitchFamily="18" charset="0"/>
                <a:cs typeface="Times New Roman" panose="02020603050405020304" pitchFamily="18" charset="0"/>
              </a:endParaRPr>
            </a:p>
            <a:p>
              <a:pPr marL="452755" indent="-452755">
                <a:lnSpc>
                  <a:spcPct val="15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86" name="组合 85"/>
            <p:cNvGrpSpPr/>
            <p:nvPr/>
          </p:nvGrpSpPr>
          <p:grpSpPr>
            <a:xfrm rot="16200000">
              <a:off x="7475313" y="1602720"/>
              <a:ext cx="3459162" cy="4873897"/>
              <a:chOff x="1280370" y="2576748"/>
              <a:chExt cx="2118361" cy="2984732"/>
            </a:xfrm>
            <a:solidFill>
              <a:srgbClr val="0070C0"/>
            </a:solidFill>
          </p:grpSpPr>
          <p:sp>
            <p:nvSpPr>
              <p:cNvPr id="87" name="任意多边形: 形状 86"/>
              <p:cNvSpPr/>
              <p:nvPr/>
            </p:nvSpPr>
            <p:spPr>
              <a:xfrm>
                <a:off x="1280370" y="2576748"/>
                <a:ext cx="2118361" cy="2984732"/>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3111984" y="5301794"/>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55" name="组合 50"/>
          <p:cNvGrpSpPr/>
          <p:nvPr/>
        </p:nvGrpSpPr>
        <p:grpSpPr>
          <a:xfrm>
            <a:off x="549001" y="555626"/>
            <a:ext cx="3565799" cy="876848"/>
            <a:chOff x="326687" y="247818"/>
            <a:chExt cx="4861582" cy="725466"/>
          </a:xfrm>
        </p:grpSpPr>
        <p:sp>
          <p:nvSpPr>
            <p:cNvPr id="56"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57" name="组合 52"/>
            <p:cNvGrpSpPr/>
            <p:nvPr/>
          </p:nvGrpSpPr>
          <p:grpSpPr>
            <a:xfrm>
              <a:off x="326687" y="247818"/>
              <a:ext cx="4861582" cy="725466"/>
              <a:chOff x="326687" y="247818"/>
              <a:chExt cx="4861582" cy="725466"/>
            </a:xfrm>
          </p:grpSpPr>
          <p:grpSp>
            <p:nvGrpSpPr>
              <p:cNvPr id="58" name="组合 53"/>
              <p:cNvGrpSpPr/>
              <p:nvPr/>
            </p:nvGrpSpPr>
            <p:grpSpPr>
              <a:xfrm>
                <a:off x="349799" y="247818"/>
                <a:ext cx="4791980" cy="261575"/>
                <a:chOff x="349799" y="247818"/>
                <a:chExt cx="4791980" cy="261575"/>
              </a:xfrm>
            </p:grpSpPr>
            <p:cxnSp>
              <p:nvCxnSpPr>
                <p:cNvPr id="73"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9"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9" name="组合 54"/>
              <p:cNvGrpSpPr/>
              <p:nvPr/>
            </p:nvGrpSpPr>
            <p:grpSpPr>
              <a:xfrm>
                <a:off x="349799" y="711709"/>
                <a:ext cx="4815092" cy="261575"/>
                <a:chOff x="358852" y="925118"/>
                <a:chExt cx="4815092" cy="261575"/>
              </a:xfrm>
            </p:grpSpPr>
            <p:cxnSp>
              <p:nvCxnSpPr>
                <p:cNvPr id="66"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2"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0" name="组合 55"/>
              <p:cNvGrpSpPr/>
              <p:nvPr/>
            </p:nvGrpSpPr>
            <p:grpSpPr>
              <a:xfrm>
                <a:off x="5138963" y="489126"/>
                <a:ext cx="49306" cy="329693"/>
                <a:chOff x="5138963" y="489126"/>
                <a:chExt cx="49306" cy="329693"/>
              </a:xfrm>
            </p:grpSpPr>
            <p:sp>
              <p:nvSpPr>
                <p:cNvPr id="64"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56"/>
              <p:cNvGrpSpPr/>
              <p:nvPr/>
            </p:nvGrpSpPr>
            <p:grpSpPr>
              <a:xfrm>
                <a:off x="326687" y="399838"/>
                <a:ext cx="49306" cy="329693"/>
                <a:chOff x="5138963" y="489126"/>
                <a:chExt cx="49306" cy="329693"/>
              </a:xfrm>
            </p:grpSpPr>
            <p:sp>
              <p:nvSpPr>
                <p:cNvPr id="6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left)">
                                      <p:cBhvr>
                                        <p:cTn id="11" dur="500"/>
                                        <p:tgtEl>
                                          <p:spTgt spid="7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wipe(left)">
                                      <p:cBhvr>
                                        <p:cTn id="19" dur="500"/>
                                        <p:tgtEl>
                                          <p:spTgt spid="7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left)">
                                      <p:cBhvr>
                                        <p:cTn id="2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4279" y="2833999"/>
            <a:ext cx="2031325" cy="1897530"/>
            <a:chOff x="844279" y="2833999"/>
            <a:chExt cx="2031325"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844279" y="3481395"/>
              <a:ext cx="2031325" cy="646331"/>
            </a:xfrm>
            <a:prstGeom prst="rect">
              <a:avLst/>
            </a:prstGeom>
          </p:spPr>
          <p:txBody>
            <a:bodyPr wrap="none">
              <a:spAutoFit/>
            </a:bodyPr>
            <a:lstStyle/>
            <a:p>
              <a:r>
                <a:rPr lang="zh-CN" altLang="zh-CN" sz="3600" dirty="0">
                  <a:solidFill>
                    <a:srgbClr val="0070C0"/>
                  </a:solidFill>
                  <a:latin typeface="+mn-ea"/>
                </a:rPr>
                <a:t>“</a:t>
              </a:r>
              <a:r>
                <a:rPr lang="zh-CN" altLang="en-US" sz="3600" dirty="0">
                  <a:solidFill>
                    <a:srgbClr val="0070C0"/>
                  </a:solidFill>
                  <a:latin typeface="+mn-ea"/>
                </a:rPr>
                <a:t>提示</a:t>
              </a:r>
              <a:r>
                <a:rPr lang="zh-CN" altLang="zh-CN" sz="3600" dirty="0">
                  <a:solidFill>
                    <a:srgbClr val="0070C0"/>
                  </a:solidFill>
                  <a:latin typeface="+mn-ea"/>
                </a:rPr>
                <a:t>”</a:t>
              </a:r>
              <a:endParaRPr lang="zh-CN" altLang="en-US" sz="3600" dirty="0"/>
            </a:p>
          </p:txBody>
        </p:sp>
      </p:grpSp>
      <p:grpSp>
        <p:nvGrpSpPr>
          <p:cNvPr id="78" name="组合 77"/>
          <p:cNvGrpSpPr/>
          <p:nvPr/>
        </p:nvGrpSpPr>
        <p:grpSpPr>
          <a:xfrm>
            <a:off x="2184915" y="2512645"/>
            <a:ext cx="9334635" cy="258640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020208" y="3010985"/>
              <a:ext cx="8338371" cy="19520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将关于二叉树二叉链表表示类模板的声明代码和关于二叉树二叉链表表示类模板的实现代码一起存储在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LinkedBinTree.h</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文件中，以后就可以基于该类模板快速完成链式二叉树相关应用问题的求解。</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105" name="组合 50"/>
          <p:cNvGrpSpPr/>
          <p:nvPr/>
        </p:nvGrpSpPr>
        <p:grpSpPr>
          <a:xfrm>
            <a:off x="549001" y="555626"/>
            <a:ext cx="3565799" cy="876848"/>
            <a:chOff x="326687" y="247818"/>
            <a:chExt cx="4861582" cy="725466"/>
          </a:xfrm>
        </p:grpSpPr>
        <p:sp>
          <p:nvSpPr>
            <p:cNvPr id="106"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107" name="组合 52"/>
            <p:cNvGrpSpPr/>
            <p:nvPr/>
          </p:nvGrpSpPr>
          <p:grpSpPr>
            <a:xfrm>
              <a:off x="326687" y="247818"/>
              <a:ext cx="4861582" cy="725466"/>
              <a:chOff x="326687" y="247818"/>
              <a:chExt cx="4861582" cy="725466"/>
            </a:xfrm>
          </p:grpSpPr>
          <p:grpSp>
            <p:nvGrpSpPr>
              <p:cNvPr id="108" name="组合 53"/>
              <p:cNvGrpSpPr/>
              <p:nvPr/>
            </p:nvGrpSpPr>
            <p:grpSpPr>
              <a:xfrm>
                <a:off x="349799" y="247818"/>
                <a:ext cx="4791980" cy="261575"/>
                <a:chOff x="349799" y="247818"/>
                <a:chExt cx="4791980" cy="261575"/>
              </a:xfrm>
            </p:grpSpPr>
            <p:cxnSp>
              <p:nvCxnSpPr>
                <p:cNvPr id="123"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28"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09" name="组合 54"/>
              <p:cNvGrpSpPr/>
              <p:nvPr/>
            </p:nvGrpSpPr>
            <p:grpSpPr>
              <a:xfrm>
                <a:off x="349799" y="711709"/>
                <a:ext cx="4815092" cy="261575"/>
                <a:chOff x="358852" y="925118"/>
                <a:chExt cx="4815092" cy="261575"/>
              </a:xfrm>
            </p:grpSpPr>
            <p:cxnSp>
              <p:nvCxnSpPr>
                <p:cNvPr id="116"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1"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22"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0" name="组合 55"/>
              <p:cNvGrpSpPr/>
              <p:nvPr/>
            </p:nvGrpSpPr>
            <p:grpSpPr>
              <a:xfrm>
                <a:off x="5138963" y="489126"/>
                <a:ext cx="49306" cy="329693"/>
                <a:chOff x="5138963" y="489126"/>
                <a:chExt cx="49306" cy="329693"/>
              </a:xfrm>
            </p:grpSpPr>
            <p:sp>
              <p:nvSpPr>
                <p:cNvPr id="114"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56"/>
              <p:cNvGrpSpPr/>
              <p:nvPr/>
            </p:nvGrpSpPr>
            <p:grpSpPr>
              <a:xfrm>
                <a:off x="326687" y="399838"/>
                <a:ext cx="49306" cy="329693"/>
                <a:chOff x="5138963" y="489126"/>
                <a:chExt cx="49306" cy="329693"/>
              </a:xfrm>
            </p:grpSpPr>
            <p:sp>
              <p:nvSpPr>
                <p:cNvPr id="1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8" name="组合 37"/>
          <p:cNvGrpSpPr/>
          <p:nvPr/>
        </p:nvGrpSpPr>
        <p:grpSpPr>
          <a:xfrm>
            <a:off x="437709" y="1796266"/>
            <a:ext cx="1806314" cy="779196"/>
            <a:chOff x="777424" y="1659422"/>
            <a:chExt cx="985578" cy="779196"/>
          </a:xfrm>
        </p:grpSpPr>
        <p:grpSp>
          <p:nvGrpSpPr>
            <p:cNvPr id="29" name="组合 28"/>
            <p:cNvGrpSpPr/>
            <p:nvPr/>
          </p:nvGrpSpPr>
          <p:grpSpPr>
            <a:xfrm>
              <a:off x="777424" y="1659422"/>
              <a:ext cx="779195" cy="779196"/>
              <a:chOff x="2124362" y="2491952"/>
              <a:chExt cx="779195" cy="779196"/>
            </a:xfrm>
          </p:grpSpPr>
          <p:sp>
            <p:nvSpPr>
              <p:cNvPr id="32" name="椭圆 31"/>
              <p:cNvSpPr/>
              <p:nvPr/>
            </p:nvSpPr>
            <p:spPr>
              <a:xfrm rot="16200000">
                <a:off x="2124362" y="2491952"/>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962783" y="1818184"/>
              <a:ext cx="800219" cy="461665"/>
            </a:xfrm>
            <a:prstGeom prst="rect">
              <a:avLst/>
            </a:prstGeom>
          </p:spPr>
          <p:txBody>
            <a:bodyPr wrap="none">
              <a:spAutoFit/>
            </a:bodyPr>
            <a:lstStyle/>
            <a:p>
              <a:r>
                <a:rPr lang="zh-CN" altLang="en-US" sz="2400" dirty="0">
                  <a:solidFill>
                    <a:srgbClr val="0070C0"/>
                  </a:solidFill>
                  <a:latin typeface="Times New Roman" panose="02020603050405020304" pitchFamily="18" charset="0"/>
                  <a:cs typeface="Times New Roman" panose="02020603050405020304" pitchFamily="18" charset="0"/>
                </a:rPr>
                <a:t>定义</a:t>
              </a:r>
              <a:endParaRPr lang="zh-CN" altLang="en-US" sz="2400" dirty="0">
                <a:solidFill>
                  <a:srgbClr val="0070C0"/>
                </a:solidFill>
              </a:endParaRPr>
            </a:p>
          </p:txBody>
        </p:sp>
      </p:grpSp>
      <p:sp>
        <p:nvSpPr>
          <p:cNvPr id="42" name="Rectangle 3"/>
          <p:cNvSpPr txBox="1">
            <a:spLocks noChangeArrowheads="1"/>
          </p:cNvSpPr>
          <p:nvPr/>
        </p:nvSpPr>
        <p:spPr>
          <a:xfrm>
            <a:off x="1961302" y="1478410"/>
            <a:ext cx="9673349" cy="274502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lang="zh-CN" altLang="en-US" sz="2400" dirty="0">
                <a:solidFill>
                  <a:srgbClr val="FF0000"/>
                </a:solidFill>
                <a:latin typeface="+mn-ea"/>
              </a:rPr>
              <a:t>二叉排序树</a:t>
            </a:r>
            <a:r>
              <a:rPr lang="zh-CN" altLang="en-US" sz="2400" dirty="0">
                <a:latin typeface="+mn-ea"/>
              </a:rPr>
              <a:t>，又称二叉查找树，它或者是一棵空树，或者是具有如下性质的二叉树：</a:t>
            </a:r>
            <a:endParaRPr lang="zh-CN" altLang="en-US" sz="2400" dirty="0">
              <a:latin typeface="+mn-ea"/>
            </a:endParaRPr>
          </a:p>
          <a:p>
            <a:pPr lvl="1">
              <a:lnSpc>
                <a:spcPct val="125000"/>
              </a:lnSpc>
              <a:buFont typeface="Wingdings" panose="05000000000000000000" pitchFamily="2" charset="2"/>
              <a:buChar char="u"/>
            </a:pPr>
            <a:r>
              <a:rPr lang="zh-CN" altLang="en-US" dirty="0">
                <a:latin typeface="+mn-ea"/>
              </a:rPr>
              <a:t>若它的左子树非空，则左子树上所有结点的值均小于根结点的值。</a:t>
            </a:r>
            <a:endParaRPr lang="zh-CN" altLang="en-US" dirty="0">
              <a:latin typeface="+mn-ea"/>
            </a:endParaRPr>
          </a:p>
          <a:p>
            <a:pPr lvl="1">
              <a:lnSpc>
                <a:spcPct val="125000"/>
              </a:lnSpc>
              <a:buFont typeface="Wingdings" panose="05000000000000000000" pitchFamily="2" charset="2"/>
              <a:buChar char="u"/>
            </a:pPr>
            <a:r>
              <a:rPr lang="zh-CN" altLang="en-US" dirty="0">
                <a:latin typeface="+mn-ea"/>
              </a:rPr>
              <a:t>若它的右子树非空，则右子树上所有结点的值均大于根结点的值。</a:t>
            </a:r>
            <a:endParaRPr lang="zh-CN" altLang="en-US" dirty="0">
              <a:latin typeface="+mn-ea"/>
            </a:endParaRPr>
          </a:p>
          <a:p>
            <a:pPr lvl="1">
              <a:lnSpc>
                <a:spcPct val="125000"/>
              </a:lnSpc>
              <a:buFont typeface="Wingdings" panose="05000000000000000000" pitchFamily="2" charset="2"/>
              <a:buChar char="u"/>
            </a:pPr>
            <a:r>
              <a:rPr lang="zh-CN" altLang="en-US" dirty="0">
                <a:latin typeface="+mn-ea"/>
              </a:rPr>
              <a:t>左、右子树也分别是二叉排序树。</a:t>
            </a:r>
            <a:endParaRPr lang="zh-CN" altLang="en-US" dirty="0">
              <a:latin typeface="+mn-ea"/>
            </a:endParaRPr>
          </a:p>
        </p:txBody>
      </p:sp>
      <p:sp>
        <p:nvSpPr>
          <p:cNvPr id="33" name="Rectangle 2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41" name="Group 3"/>
          <p:cNvGrpSpPr>
            <a:grpSpLocks noChangeAspect="1"/>
          </p:cNvGrpSpPr>
          <p:nvPr/>
        </p:nvGrpSpPr>
        <p:grpSpPr bwMode="auto">
          <a:xfrm>
            <a:off x="7024678" y="3924854"/>
            <a:ext cx="2999941" cy="2573383"/>
            <a:chOff x="4347" y="8878"/>
            <a:chExt cx="2672" cy="2293"/>
          </a:xfrm>
        </p:grpSpPr>
        <p:sp>
          <p:nvSpPr>
            <p:cNvPr id="62" name="AutoShape 21"/>
            <p:cNvSpPr>
              <a:spLocks noChangeAspect="1" noChangeArrowheads="1" noTextEdit="1"/>
            </p:cNvSpPr>
            <p:nvPr/>
          </p:nvSpPr>
          <p:spPr bwMode="auto">
            <a:xfrm>
              <a:off x="4347" y="8878"/>
              <a:ext cx="2672" cy="22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2400"/>
            </a:p>
          </p:txBody>
        </p:sp>
        <p:sp>
          <p:nvSpPr>
            <p:cNvPr id="63" name="Oval 20"/>
            <p:cNvSpPr>
              <a:spLocks noChangeArrowheads="1"/>
            </p:cNvSpPr>
            <p:nvPr/>
          </p:nvSpPr>
          <p:spPr bwMode="auto">
            <a:xfrm>
              <a:off x="5307" y="8878"/>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4" name="Oval 19"/>
            <p:cNvSpPr>
              <a:spLocks noChangeArrowheads="1"/>
            </p:cNvSpPr>
            <p:nvPr/>
          </p:nvSpPr>
          <p:spPr bwMode="auto">
            <a:xfrm>
              <a:off x="4699" y="9478"/>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5" name="Oval 18"/>
            <p:cNvSpPr>
              <a:spLocks noChangeArrowheads="1"/>
            </p:cNvSpPr>
            <p:nvPr/>
          </p:nvSpPr>
          <p:spPr bwMode="auto">
            <a:xfrm>
              <a:off x="4347" y="10114"/>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7" name="Oval 17"/>
            <p:cNvSpPr>
              <a:spLocks noChangeArrowheads="1"/>
            </p:cNvSpPr>
            <p:nvPr/>
          </p:nvSpPr>
          <p:spPr bwMode="auto">
            <a:xfrm>
              <a:off x="5023" y="10105"/>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8" name="Oval 16"/>
            <p:cNvSpPr>
              <a:spLocks noChangeArrowheads="1"/>
            </p:cNvSpPr>
            <p:nvPr/>
          </p:nvSpPr>
          <p:spPr bwMode="auto">
            <a:xfrm>
              <a:off x="5955" y="9442"/>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29" name="Oval 15"/>
            <p:cNvSpPr>
              <a:spLocks noChangeArrowheads="1"/>
            </p:cNvSpPr>
            <p:nvPr/>
          </p:nvSpPr>
          <p:spPr bwMode="auto">
            <a:xfrm>
              <a:off x="5649" y="10090"/>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0" name="Oval 14"/>
            <p:cNvSpPr>
              <a:spLocks noChangeArrowheads="1"/>
            </p:cNvSpPr>
            <p:nvPr/>
          </p:nvSpPr>
          <p:spPr bwMode="auto">
            <a:xfrm>
              <a:off x="6263" y="10072"/>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70</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1" name="Oval 13"/>
            <p:cNvSpPr>
              <a:spLocks noChangeArrowheads="1"/>
            </p:cNvSpPr>
            <p:nvPr/>
          </p:nvSpPr>
          <p:spPr bwMode="auto">
            <a:xfrm>
              <a:off x="6577" y="10717"/>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85</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32" name="AutoShape 12"/>
            <p:cNvSpPr>
              <a:spLocks noChangeShapeType="1"/>
            </p:cNvSpPr>
            <p:nvPr/>
          </p:nvSpPr>
          <p:spPr bwMode="auto">
            <a:xfrm flipH="1">
              <a:off x="4920" y="9255"/>
              <a:ext cx="452" cy="22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3" name="AutoShape 11"/>
            <p:cNvSpPr>
              <a:spLocks noChangeShapeType="1"/>
            </p:cNvSpPr>
            <p:nvPr/>
          </p:nvSpPr>
          <p:spPr bwMode="auto">
            <a:xfrm>
              <a:off x="5684" y="9255"/>
              <a:ext cx="492" cy="18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4" name="AutoShape 10"/>
            <p:cNvSpPr>
              <a:spLocks noChangeShapeType="1"/>
            </p:cNvSpPr>
            <p:nvPr/>
          </p:nvSpPr>
          <p:spPr bwMode="auto">
            <a:xfrm flipH="1">
              <a:off x="4568" y="9855"/>
              <a:ext cx="196" cy="25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5" name="AutoShape 9"/>
            <p:cNvSpPr>
              <a:spLocks noChangeShapeType="1"/>
            </p:cNvSpPr>
            <p:nvPr/>
          </p:nvSpPr>
          <p:spPr bwMode="auto">
            <a:xfrm>
              <a:off x="5076" y="9855"/>
              <a:ext cx="168" cy="25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6" name="AutoShape 8"/>
            <p:cNvSpPr>
              <a:spLocks noChangeShapeType="1"/>
            </p:cNvSpPr>
            <p:nvPr/>
          </p:nvSpPr>
          <p:spPr bwMode="auto">
            <a:xfrm flipH="1">
              <a:off x="5870" y="9819"/>
              <a:ext cx="150" cy="27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7" name="AutoShape 7"/>
            <p:cNvSpPr>
              <a:spLocks noChangeShapeType="1"/>
            </p:cNvSpPr>
            <p:nvPr/>
          </p:nvSpPr>
          <p:spPr bwMode="auto">
            <a:xfrm>
              <a:off x="6332" y="9819"/>
              <a:ext cx="152" cy="25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8" name="AutoShape 6"/>
            <p:cNvSpPr>
              <a:spLocks noChangeShapeType="1"/>
            </p:cNvSpPr>
            <p:nvPr/>
          </p:nvSpPr>
          <p:spPr bwMode="auto">
            <a:xfrm>
              <a:off x="6640" y="10449"/>
              <a:ext cx="158" cy="26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sp>
          <p:nvSpPr>
            <p:cNvPr id="1039" name="Oval 5"/>
            <p:cNvSpPr>
              <a:spLocks noChangeArrowheads="1"/>
            </p:cNvSpPr>
            <p:nvPr/>
          </p:nvSpPr>
          <p:spPr bwMode="auto">
            <a:xfrm>
              <a:off x="4713" y="10729"/>
              <a:ext cx="442" cy="442"/>
            </a:xfrm>
            <a:prstGeom prst="ellipse">
              <a:avLst/>
            </a:prstGeom>
            <a:solidFill>
              <a:srgbClr val="FFFFFF"/>
            </a:solidFill>
            <a:ln w="9525">
              <a:solidFill>
                <a:srgbClr val="000000"/>
              </a:solidFill>
              <a:round/>
            </a:ln>
          </p:spPr>
          <p:txBody>
            <a:bodyPr vert="horz" wrap="square" lIns="0" tIns="0" rIns="0" bIns="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40" name="AutoShape 4"/>
            <p:cNvSpPr>
              <a:spLocks noChangeShapeType="1"/>
            </p:cNvSpPr>
            <p:nvPr/>
          </p:nvSpPr>
          <p:spPr bwMode="auto">
            <a:xfrm flipH="1">
              <a:off x="4934" y="10482"/>
              <a:ext cx="154" cy="24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strVal val="4/3*#ppt_w"/>
                                          </p:val>
                                        </p:tav>
                                        <p:tav tm="100000">
                                          <p:val>
                                            <p:strVal val="#ppt_w"/>
                                          </p:val>
                                        </p:tav>
                                      </p:tavLst>
                                    </p:anim>
                                    <p:anim calcmode="lin" valueType="num">
                                      <p:cBhvr>
                                        <p:cTn id="12" dur="500" fill="hold"/>
                                        <p:tgtEl>
                                          <p:spTgt spid="38"/>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fltVal val="0"/>
                                          </p:val>
                                        </p:tav>
                                        <p:tav tm="100000">
                                          <p:val>
                                            <p:strVal val="#ppt_w"/>
                                          </p:val>
                                        </p:tav>
                                      </p:tavLst>
                                    </p:anim>
                                    <p:anim calcmode="lin" valueType="num">
                                      <p:cBhvr>
                                        <p:cTn id="17" dur="500" fill="hold"/>
                                        <p:tgtEl>
                                          <p:spTgt spid="42"/>
                                        </p:tgtEl>
                                        <p:attrNameLst>
                                          <p:attrName>ppt_h</p:attrName>
                                        </p:attrNameLst>
                                      </p:cBhvr>
                                      <p:tavLst>
                                        <p:tav tm="0">
                                          <p:val>
                                            <p:fltVal val="0"/>
                                          </p:val>
                                        </p:tav>
                                        <p:tav tm="100000">
                                          <p:val>
                                            <p:strVal val="#ppt_h"/>
                                          </p:val>
                                        </p:tav>
                                      </p:tavLst>
                                    </p:anim>
                                    <p:animEffect transition="in" filter="fade">
                                      <p:cBhvr>
                                        <p:cTn id="18" dur="500"/>
                                        <p:tgtEl>
                                          <p:spTgt spid="4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8" name="组合 37"/>
          <p:cNvGrpSpPr/>
          <p:nvPr/>
        </p:nvGrpSpPr>
        <p:grpSpPr>
          <a:xfrm>
            <a:off x="850295" y="1614857"/>
            <a:ext cx="4186543" cy="779196"/>
            <a:chOff x="777425" y="1659419"/>
            <a:chExt cx="2284302" cy="779196"/>
          </a:xfrm>
        </p:grpSpPr>
        <p:grpSp>
          <p:nvGrpSpPr>
            <p:cNvPr id="29" name="组合 28"/>
            <p:cNvGrpSpPr/>
            <p:nvPr/>
          </p:nvGrpSpPr>
          <p:grpSpPr>
            <a:xfrm>
              <a:off x="777425" y="1659419"/>
              <a:ext cx="2284302" cy="779196"/>
              <a:chOff x="2124363" y="2491949"/>
              <a:chExt cx="2284302" cy="779196"/>
            </a:xfrm>
          </p:grpSpPr>
          <p:sp>
            <p:nvSpPr>
              <p:cNvPr id="32" name="椭圆 31"/>
              <p:cNvSpPr/>
              <p:nvPr/>
            </p:nvSpPr>
            <p:spPr>
              <a:xfrm rot="16200000">
                <a:off x="2876915" y="1739397"/>
                <a:ext cx="779196" cy="2284300"/>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10" y="2534697"/>
                <a:ext cx="2241555" cy="693701"/>
                <a:chOff x="1187908" y="1083137"/>
                <a:chExt cx="2747958" cy="850420"/>
              </a:xfrm>
            </p:grpSpPr>
            <p:sp>
              <p:nvSpPr>
                <p:cNvPr id="36" name="弧形 35"/>
                <p:cNvSpPr/>
                <p:nvPr/>
              </p:nvSpPr>
              <p:spPr>
                <a:xfrm>
                  <a:off x="1187908" y="1083137"/>
                  <a:ext cx="2747958" cy="850420"/>
                </a:xfrm>
                <a:prstGeom prst="arc">
                  <a:avLst>
                    <a:gd name="adj1" fmla="val 16515091"/>
                    <a:gd name="adj2" fmla="val 8042095"/>
                  </a:avLst>
                </a:prstGeom>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249970" y="1225364"/>
                  <a:ext cx="850421" cy="565963"/>
                </a:xfrm>
                <a:prstGeom prst="arc">
                  <a:avLst>
                    <a:gd name="adj1" fmla="val 19108016"/>
                    <a:gd name="adj2" fmla="val 947009"/>
                  </a:avLst>
                </a:prstGeom>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926291" y="1818184"/>
              <a:ext cx="1780079" cy="461665"/>
            </a:xfrm>
            <a:prstGeom prst="rect">
              <a:avLst/>
            </a:prstGeom>
          </p:spPr>
          <p:txBody>
            <a:bodyPr wrap="none">
              <a:spAutoFit/>
            </a:bodyPr>
            <a:lstStyle/>
            <a:p>
              <a:r>
                <a:rPr lang="zh-CN" altLang="en-US" sz="2400" dirty="0">
                  <a:solidFill>
                    <a:srgbClr val="0070C0"/>
                  </a:solidFill>
                  <a:latin typeface="+mn-ea"/>
                </a:rPr>
                <a:t>二叉排序树的生成过程</a:t>
              </a:r>
              <a:endParaRPr lang="zh-CN" altLang="en-US" sz="2400" dirty="0">
                <a:solidFill>
                  <a:srgbClr val="0070C0"/>
                </a:solidFill>
                <a:latin typeface="+mn-ea"/>
              </a:endParaRPr>
            </a:p>
          </p:txBody>
        </p:sp>
      </p:grpSp>
      <p:sp>
        <p:nvSpPr>
          <p:cNvPr id="42" name="Rectangle 3"/>
          <p:cNvSpPr txBox="1">
            <a:spLocks noChangeArrowheads="1"/>
          </p:cNvSpPr>
          <p:nvPr/>
        </p:nvSpPr>
        <p:spPr>
          <a:xfrm>
            <a:off x="710544" y="2693341"/>
            <a:ext cx="10723810" cy="357682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zh-CN" sz="2400" dirty="0">
                <a:latin typeface="Times New Roman" panose="02020603050405020304" pitchFamily="18" charset="0"/>
                <a:cs typeface="Times New Roman" panose="02020603050405020304" pitchFamily="18" charset="0"/>
              </a:rPr>
              <a:t>在二叉排序树中插入一个新结点，应保证插入新结点后的二叉树仍然是一棵二叉排序树。对于一个给定元素</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，将其插入到二叉排序树中的具体</a:t>
            </a:r>
            <a:r>
              <a:rPr lang="zh-CN" altLang="zh-CN" sz="2400" dirty="0">
                <a:solidFill>
                  <a:srgbClr val="FF0000"/>
                </a:solidFill>
                <a:latin typeface="Times New Roman" panose="02020603050405020304" pitchFamily="18" charset="0"/>
                <a:cs typeface="Times New Roman" panose="02020603050405020304" pitchFamily="18" charset="0"/>
              </a:rPr>
              <a:t>步骤如下：</a:t>
            </a:r>
            <a:endParaRPr lang="zh-CN" altLang="zh-CN" sz="2400" dirty="0">
              <a:solidFill>
                <a:srgbClr val="FF0000"/>
              </a:solidFill>
              <a:latin typeface="Times New Roman" panose="02020603050405020304" pitchFamily="18" charset="0"/>
              <a:cs typeface="Times New Roman" panose="02020603050405020304" pitchFamily="18" charset="0"/>
            </a:endParaRPr>
          </a:p>
          <a:p>
            <a:pPr marL="156845" indent="0">
              <a:lnSpc>
                <a:spcPct val="120000"/>
              </a:lnSpc>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若二叉排序树为一棵空树，则将元素</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作为二叉排序树的根结点。</a:t>
            </a:r>
            <a:endParaRPr lang="zh-CN" altLang="zh-CN" sz="2400" dirty="0">
              <a:latin typeface="Times New Roman" panose="02020603050405020304" pitchFamily="18" charset="0"/>
              <a:cs typeface="Times New Roman" panose="02020603050405020304" pitchFamily="18" charset="0"/>
            </a:endParaRPr>
          </a:p>
          <a:p>
            <a:pPr marL="156845" indent="0">
              <a:lnSpc>
                <a:spcPct val="120000"/>
              </a:lnSpc>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等于根结点的值，则该元素已经是二叉排序树中的结点，不需重复插入，直接返回；若</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小于根结点的值，则将</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插入到左子树中；若</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大于根结点的值，则将</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插入到右子树中。</a:t>
            </a:r>
            <a:endParaRPr lang="en-US" altLang="zh-CN" sz="2400" dirty="0">
              <a:latin typeface="Times New Roman" panose="02020603050405020304" pitchFamily="18" charset="0"/>
              <a:cs typeface="Times New Roman" panose="02020603050405020304" pitchFamily="18" charset="0"/>
            </a:endParaRPr>
          </a:p>
          <a:p>
            <a:pPr marL="156845" indent="0">
              <a:lnSpc>
                <a:spcPct val="120000"/>
              </a:lnSpc>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重复步骤</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，直至要插入的子树为空，此时将</a:t>
            </a:r>
            <a:r>
              <a:rPr lang="en-US" altLang="zh-CN" sz="2400" dirty="0">
                <a:latin typeface="Times New Roman" panose="02020603050405020304" pitchFamily="18" charset="0"/>
                <a:cs typeface="Times New Roman" panose="02020603050405020304" pitchFamily="18" charset="0"/>
              </a:rPr>
              <a:t>K</a:t>
            </a:r>
            <a:r>
              <a:rPr lang="zh-CN" altLang="zh-CN" sz="2400" dirty="0">
                <a:latin typeface="Times New Roman" panose="02020603050405020304" pitchFamily="18" charset="0"/>
                <a:cs typeface="Times New Roman" panose="02020603050405020304" pitchFamily="18" charset="0"/>
              </a:rPr>
              <a:t>作为该子树的根结点。</a:t>
            </a:r>
            <a:endParaRPr lang="zh-CN"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strVal val="4/3*#ppt_w"/>
                                          </p:val>
                                        </p:tav>
                                        <p:tav tm="100000">
                                          <p:val>
                                            <p:strVal val="#ppt_w"/>
                                          </p:val>
                                        </p:tav>
                                      </p:tavLst>
                                    </p:anim>
                                    <p:anim calcmode="lin" valueType="num">
                                      <p:cBhvr>
                                        <p:cTn id="12" dur="500" fill="hold"/>
                                        <p:tgtEl>
                                          <p:spTgt spid="38"/>
                                        </p:tgtEl>
                                        <p:attrNameLst>
                                          <p:attrName>ppt_h</p:attrName>
                                        </p:attrNameLst>
                                      </p:cBhvr>
                                      <p:tavLst>
                                        <p:tav tm="0">
                                          <p:val>
                                            <p:strVal val="4/3*#ppt_h"/>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2">
                                            <p:txEl>
                                              <p:pRg st="0" end="0"/>
                                            </p:txEl>
                                          </p:spTgt>
                                        </p:tgtEl>
                                        <p:attrNameLst>
                                          <p:attrName>style.visibility</p:attrName>
                                        </p:attrNameLst>
                                      </p:cBhvr>
                                      <p:to>
                                        <p:strVal val="visible"/>
                                      </p:to>
                                    </p:set>
                                    <p:animEffect transition="in" filter="fade">
                                      <p:cBhvr>
                                        <p:cTn id="16" dur="500"/>
                                        <p:tgtEl>
                                          <p:spTgt spid="42">
                                            <p:txEl>
                                              <p:pRg st="0" end="0"/>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2">
                                            <p:txEl>
                                              <p:pRg st="1" end="1"/>
                                            </p:txEl>
                                          </p:spTgt>
                                        </p:tgtEl>
                                        <p:attrNameLst>
                                          <p:attrName>style.visibility</p:attrName>
                                        </p:attrNameLst>
                                      </p:cBhvr>
                                      <p:to>
                                        <p:strVal val="visible"/>
                                      </p:to>
                                    </p:set>
                                    <p:animEffect transition="in" filter="fade">
                                      <p:cBhvr>
                                        <p:cTn id="20" dur="500"/>
                                        <p:tgtEl>
                                          <p:spTgt spid="42">
                                            <p:txEl>
                                              <p:pRg st="1" end="1"/>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2">
                                            <p:txEl>
                                              <p:pRg st="2" end="2"/>
                                            </p:txEl>
                                          </p:spTgt>
                                        </p:tgtEl>
                                        <p:attrNameLst>
                                          <p:attrName>style.visibility</p:attrName>
                                        </p:attrNameLst>
                                      </p:cBhvr>
                                      <p:to>
                                        <p:strVal val="visible"/>
                                      </p:to>
                                    </p:set>
                                    <p:animEffect transition="in" filter="fade">
                                      <p:cBhvr>
                                        <p:cTn id="24" dur="500"/>
                                        <p:tgtEl>
                                          <p:spTgt spid="42">
                                            <p:txEl>
                                              <p:pRg st="2" end="2"/>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2">
                                            <p:txEl>
                                              <p:pRg st="3" end="3"/>
                                            </p:txEl>
                                          </p:spTgt>
                                        </p:tgtEl>
                                        <p:attrNameLst>
                                          <p:attrName>style.visibility</p:attrName>
                                        </p:attrNameLst>
                                      </p:cBhvr>
                                      <p:to>
                                        <p:strVal val="visible"/>
                                      </p:to>
                                    </p:set>
                                    <p:animEffect transition="in" filter="fade">
                                      <p:cBhvr>
                                        <p:cTn id="28" dur="50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42"/>
          <p:cNvGrpSpPr/>
          <p:nvPr/>
        </p:nvGrpSpPr>
        <p:grpSpPr>
          <a:xfrm>
            <a:off x="549002" y="555626"/>
            <a:ext cx="2768964" cy="876848"/>
            <a:chOff x="326687" y="247818"/>
            <a:chExt cx="4861582" cy="725466"/>
          </a:xfrm>
        </p:grpSpPr>
        <p:sp>
          <p:nvSpPr>
            <p:cNvPr id="55"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56" name="组合 45"/>
            <p:cNvGrpSpPr/>
            <p:nvPr/>
          </p:nvGrpSpPr>
          <p:grpSpPr>
            <a:xfrm>
              <a:off x="326687" y="247818"/>
              <a:ext cx="4861582" cy="725466"/>
              <a:chOff x="326687" y="247818"/>
              <a:chExt cx="4861582" cy="725466"/>
            </a:xfrm>
          </p:grpSpPr>
          <p:grpSp>
            <p:nvGrpSpPr>
              <p:cNvPr id="57" name="组合 46"/>
              <p:cNvGrpSpPr/>
              <p:nvPr/>
            </p:nvGrpSpPr>
            <p:grpSpPr>
              <a:xfrm>
                <a:off x="349799" y="247818"/>
                <a:ext cx="4791980" cy="261575"/>
                <a:chOff x="349799" y="247818"/>
                <a:chExt cx="4791980" cy="261575"/>
              </a:xfrm>
            </p:grpSpPr>
            <p:cxnSp>
              <p:nvCxnSpPr>
                <p:cNvPr id="72"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1"/>
              <p:cNvGrpSpPr/>
              <p:nvPr/>
            </p:nvGrpSpPr>
            <p:grpSpPr>
              <a:xfrm>
                <a:off x="349799" y="711709"/>
                <a:ext cx="4815092" cy="261575"/>
                <a:chOff x="358852" y="925118"/>
                <a:chExt cx="4815092" cy="261575"/>
              </a:xfrm>
            </p:grpSpPr>
            <p:cxnSp>
              <p:nvCxnSpPr>
                <p:cNvPr id="65"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2"/>
              <p:cNvGrpSpPr/>
              <p:nvPr/>
            </p:nvGrpSpPr>
            <p:grpSpPr>
              <a:xfrm>
                <a:off x="5138963" y="489126"/>
                <a:ext cx="49306" cy="329693"/>
                <a:chOff x="5138963" y="489126"/>
                <a:chExt cx="49306" cy="329693"/>
              </a:xfrm>
            </p:grpSpPr>
            <p:sp>
              <p:nvSpPr>
                <p:cNvPr id="63"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3"/>
              <p:cNvGrpSpPr/>
              <p:nvPr/>
            </p:nvGrpSpPr>
            <p:grpSpPr>
              <a:xfrm>
                <a:off x="326687" y="399838"/>
                <a:ext cx="49306" cy="329693"/>
                <a:chOff x="5138963" y="489126"/>
                <a:chExt cx="49306" cy="329693"/>
              </a:xfrm>
            </p:grpSpPr>
            <p:sp>
              <p:nvSpPr>
                <p:cNvPr id="61"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101" name="组合 100"/>
          <p:cNvGrpSpPr/>
          <p:nvPr/>
        </p:nvGrpSpPr>
        <p:grpSpPr>
          <a:xfrm>
            <a:off x="3344750" y="322656"/>
            <a:ext cx="8042691" cy="6535344"/>
            <a:chOff x="3547533" y="330047"/>
            <a:chExt cx="8042691" cy="6535344"/>
          </a:xfrm>
        </p:grpSpPr>
        <p:sp>
          <p:nvSpPr>
            <p:cNvPr id="102" name="矩形 101"/>
            <p:cNvSpPr/>
            <p:nvPr/>
          </p:nvSpPr>
          <p:spPr>
            <a:xfrm>
              <a:off x="4240189" y="570946"/>
              <a:ext cx="7015736" cy="6294445"/>
            </a:xfrm>
            <a:prstGeom prst="rect">
              <a:avLst/>
            </a:prstGeom>
            <a:noFill/>
          </p:spPr>
          <p:txBody>
            <a:bodyPr vert="horz" lIns="91440" tIns="45720" rIns="91440" bIns="45720" rtlCol="0">
              <a:noAutofit/>
            </a:bodyPr>
            <a:lstStyle/>
            <a:p>
              <a:r>
                <a:rPr lang="en-US" altLang="zh-CN" sz="2200" dirty="0">
                  <a:latin typeface="Times New Roman" panose="02020603050405020304" pitchFamily="18" charset="0"/>
                  <a:ea typeface="微软雅黑" panose="020B0503020204020204" pitchFamily="34" charset="-122"/>
                </a:rPr>
                <a:t>// </a:t>
              </a:r>
              <a:r>
                <a:rPr lang="zh-CN" altLang="en-US" sz="2200" dirty="0">
                  <a:latin typeface="Times New Roman" panose="02020603050405020304" pitchFamily="18" charset="0"/>
                  <a:ea typeface="微软雅黑" panose="020B0503020204020204" pitchFamily="34" charset="-122"/>
                </a:rPr>
                <a:t>结点类模板</a:t>
              </a:r>
              <a:endParaRPr lang="zh-CN" altLang="en-US"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template&lt;class T&gt;</a:t>
              </a:r>
              <a:endParaRPr lang="en-US" altLang="zh-CN"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class </a:t>
              </a:r>
              <a:r>
                <a:rPr lang="en-US" altLang="zh-CN" sz="2200" dirty="0" err="1">
                  <a:latin typeface="Times New Roman" panose="02020603050405020304" pitchFamily="18" charset="0"/>
                  <a:ea typeface="微软雅黑" panose="020B0503020204020204" pitchFamily="34" charset="-122"/>
                </a:rPr>
                <a:t>LinkedNode</a:t>
              </a:r>
              <a:endParaRPr lang="en-US" altLang="zh-CN"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	template&lt;class T&gt;</a:t>
              </a:r>
              <a:endParaRPr lang="en-US" altLang="zh-CN"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	friend class </a:t>
              </a:r>
              <a:r>
                <a:rPr lang="en-US" altLang="zh-CN" sz="2200" dirty="0" err="1">
                  <a:latin typeface="Times New Roman" panose="02020603050405020304" pitchFamily="18" charset="0"/>
                  <a:ea typeface="微软雅黑" panose="020B0503020204020204" pitchFamily="34" charset="-122"/>
                </a:rPr>
                <a:t>LinkedBinTree</a:t>
              </a:r>
              <a:r>
                <a:rPr lang="en-US" altLang="zh-CN" sz="2200" dirty="0">
                  <a:latin typeface="Times New Roman" panose="02020603050405020304" pitchFamily="18" charset="0"/>
                  <a:ea typeface="微软雅黑" panose="020B0503020204020204" pitchFamily="34" charset="-122"/>
                </a:rPr>
                <a:t>;</a:t>
              </a:r>
              <a:endParaRPr lang="en-US" altLang="zh-CN"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public:</a:t>
              </a:r>
              <a:endParaRPr lang="en-US" altLang="zh-CN" sz="2200" dirty="0">
                <a:latin typeface="Times New Roman" panose="02020603050405020304" pitchFamily="18" charset="0"/>
                <a:ea typeface="微软雅黑" panose="020B0503020204020204" pitchFamily="34" charset="-122"/>
              </a:endParaRPr>
            </a:p>
            <a:p>
              <a:r>
                <a:rPr lang="en-US" altLang="zh-CN" sz="2200" dirty="0">
                  <a:latin typeface="Times New Roman" panose="02020603050405020304" pitchFamily="18" charset="0"/>
                  <a:ea typeface="微软雅黑" panose="020B0503020204020204" pitchFamily="34" charset="-122"/>
                </a:rPr>
                <a:t>	</a:t>
              </a:r>
              <a:r>
                <a:rPr lang="en-US" altLang="zh-CN" sz="2200" dirty="0" err="1">
                  <a:solidFill>
                    <a:srgbClr val="FF0000"/>
                  </a:solidFill>
                  <a:latin typeface="Times New Roman" panose="02020603050405020304" pitchFamily="18" charset="0"/>
                  <a:ea typeface="微软雅黑" panose="020B0503020204020204" pitchFamily="34" charset="-122"/>
                </a:rPr>
                <a:t>LinkedNode</a:t>
              </a:r>
              <a:r>
                <a:rPr lang="en-US" altLang="zh-CN" sz="2200" dirty="0">
                  <a:solidFill>
                    <a:srgbClr val="FF0000"/>
                  </a:solidFill>
                  <a:latin typeface="Times New Roman" panose="02020603050405020304" pitchFamily="18" charset="0"/>
                  <a:ea typeface="微软雅黑" panose="020B0503020204020204" pitchFamily="34" charset="-122"/>
                </a:rPr>
                <a:t>()</a:t>
              </a:r>
              <a:r>
                <a:rPr lang="en-US" altLang="zh-CN" sz="2200" dirty="0">
                  <a:latin typeface="Times New Roman" panose="02020603050405020304" pitchFamily="18" charset="0"/>
                  <a:ea typeface="微软雅黑" panose="020B0503020204020204" pitchFamily="34" charset="-122"/>
                </a:rPr>
                <a:t>	//</a:t>
              </a:r>
              <a:r>
                <a:rPr lang="zh-CN" altLang="en-US" sz="2200" dirty="0">
                  <a:latin typeface="Times New Roman" panose="02020603050405020304" pitchFamily="18" charset="0"/>
                  <a:ea typeface="微软雅黑" panose="020B0503020204020204" pitchFamily="34" charset="-122"/>
                </a:rPr>
                <a:t>构造函数</a:t>
              </a:r>
              <a:endParaRPr lang="zh-CN" altLang="en-US" sz="2200" dirty="0">
                <a:latin typeface="Times New Roman" panose="02020603050405020304" pitchFamily="18" charset="0"/>
                <a:ea typeface="微软雅黑" panose="020B0503020204020204" pitchFamily="34" charset="-122"/>
              </a:endParaRPr>
            </a:p>
            <a:p>
              <a:r>
                <a:rPr lang="zh-CN" altLang="en-US" sz="2200" dirty="0">
                  <a:latin typeface="Times New Roman" panose="02020603050405020304" pitchFamily="18" charset="0"/>
                  <a:ea typeface="微软雅黑" panose="020B0503020204020204" pitchFamily="34" charset="-122"/>
                </a:rPr>
                <a:t>	</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m_pLeftChild</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m_pRightChild</a:t>
              </a:r>
              <a:r>
                <a:rPr lang="en-US" altLang="zh-CN" sz="2200" dirty="0">
                  <a:latin typeface="Times New Roman" panose="02020603050405020304" pitchFamily="18" charset="0"/>
                  <a:ea typeface="微软雅黑" panose="020B0503020204020204" pitchFamily="34" charset="-122"/>
                </a:rPr>
                <a:t>=NULL; }</a:t>
              </a:r>
              <a:endParaRPr lang="en-US" altLang="zh-CN" sz="2200" dirty="0">
                <a:latin typeface="Times New Roman" panose="02020603050405020304" pitchFamily="18" charset="0"/>
                <a:ea typeface="微软雅黑" panose="020B0503020204020204" pitchFamily="34" charset="-122"/>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LinkedNode</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const</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T &amp;x)</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构造函数</a:t>
              </a:r>
              <a:endParaRPr lang="zh-CN" altLang="en-US" sz="2200" dirty="0">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m_pLeftChild</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m_pRightChild</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=NULL;</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pitchFamily="34" charset="-122"/>
                  <a:cs typeface="Times New Roman" panose="02020603050405020304" pitchFamily="18" charset="0"/>
                </a:rPr>
                <a:t>m_data</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 x;</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zh-CN" altLang="en-US"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private:</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m_data</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LinkedNode</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&lt;T&gt;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m_pLeftChild</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m_pRightChild</a:t>
              </a:r>
              <a:r>
                <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3" name="组合 102"/>
            <p:cNvGrpSpPr/>
            <p:nvPr/>
          </p:nvGrpSpPr>
          <p:grpSpPr>
            <a:xfrm>
              <a:off x="3547533" y="330047"/>
              <a:ext cx="8042691" cy="6396338"/>
              <a:chOff x="1584402" y="1954747"/>
              <a:chExt cx="9062674" cy="3699768"/>
            </a:xfrm>
          </p:grpSpPr>
          <p:grpSp>
            <p:nvGrpSpPr>
              <p:cNvPr id="104" name="组合 103"/>
              <p:cNvGrpSpPr/>
              <p:nvPr/>
            </p:nvGrpSpPr>
            <p:grpSpPr>
              <a:xfrm>
                <a:off x="1584402" y="3589771"/>
                <a:ext cx="9062674" cy="2064744"/>
                <a:chOff x="1584402" y="3589771"/>
                <a:chExt cx="9062674" cy="2064744"/>
              </a:xfrm>
            </p:grpSpPr>
            <p:sp>
              <p:nvSpPr>
                <p:cNvPr id="11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梯形 115"/>
                <p:cNvSpPr/>
                <p:nvPr/>
              </p:nvSpPr>
              <p:spPr>
                <a:xfrm flipV="1">
                  <a:off x="2795159" y="5595578"/>
                  <a:ext cx="851792" cy="58937"/>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梯形 11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梯形 4"/>
                <p:cNvSpPr/>
                <p:nvPr/>
              </p:nvSpPr>
              <p:spPr>
                <a:xfrm rot="3950893" flipV="1">
                  <a:off x="1543005" y="5333968"/>
                  <a:ext cx="460512" cy="15540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flipH="1" flipV="1">
                <a:off x="1584402" y="1954747"/>
                <a:ext cx="9062674" cy="2086211"/>
                <a:chOff x="1584402" y="3589771"/>
                <a:chExt cx="9062674" cy="2086211"/>
              </a:xfrm>
            </p:grpSpPr>
            <p:sp>
              <p:nvSpPr>
                <p:cNvPr id="10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梯形 106"/>
                <p:cNvSpPr/>
                <p:nvPr/>
              </p:nvSpPr>
              <p:spPr>
                <a:xfrm flipV="1">
                  <a:off x="2795160" y="5595578"/>
                  <a:ext cx="851792" cy="80404"/>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梯形 10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梯形 4"/>
                <p:cNvSpPr/>
                <p:nvPr/>
              </p:nvSpPr>
              <p:spPr>
                <a:xfrm rot="4054327" flipV="1">
                  <a:off x="1548009" y="5369466"/>
                  <a:ext cx="400051" cy="13933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823092" y="1931957"/>
            <a:ext cx="8457375" cy="973280"/>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根据算法，对于数据集合</a:t>
            </a:r>
            <a:r>
              <a:rPr lang="en-US" altLang="zh-CN" sz="2400" dirty="0">
                <a:latin typeface="Times New Roman" panose="02020603050405020304" pitchFamily="18" charset="0"/>
                <a:cs typeface="Times New Roman" panose="02020603050405020304" pitchFamily="18" charset="0"/>
              </a:rPr>
              <a:t>{43, 56, 37, 28, 17, 39, 22}</a:t>
            </a:r>
            <a:r>
              <a:rPr lang="zh-CN" altLang="en-US" sz="2400" dirty="0">
                <a:latin typeface="Times New Roman" panose="02020603050405020304" pitchFamily="18" charset="0"/>
                <a:cs typeface="Times New Roman" panose="02020603050405020304" pitchFamily="18" charset="0"/>
              </a:rPr>
              <a:t>，画出其对应的二叉排序树的生成过程。</a:t>
            </a:r>
            <a:endParaRPr lang="zh-CN" altLang="en-US" sz="2400" dirty="0">
              <a:latin typeface="Times New Roman" panose="02020603050405020304" pitchFamily="18" charset="0"/>
              <a:cs typeface="Times New Roman" panose="02020603050405020304" pitchFamily="18" charset="0"/>
            </a:endParaRPr>
          </a:p>
        </p:txBody>
      </p:sp>
      <p:grpSp>
        <p:nvGrpSpPr>
          <p:cNvPr id="106" name="组合 32"/>
          <p:cNvGrpSpPr/>
          <p:nvPr/>
        </p:nvGrpSpPr>
        <p:grpSpPr>
          <a:xfrm>
            <a:off x="1467394" y="1740231"/>
            <a:ext cx="9257212" cy="1233875"/>
            <a:chOff x="1584402" y="1903846"/>
            <a:chExt cx="9062674" cy="3823037"/>
          </a:xfrm>
        </p:grpSpPr>
        <p:grpSp>
          <p:nvGrpSpPr>
            <p:cNvPr id="107" name="组合 33"/>
            <p:cNvGrpSpPr/>
            <p:nvPr/>
          </p:nvGrpSpPr>
          <p:grpSpPr>
            <a:xfrm>
              <a:off x="1584402" y="3589771"/>
              <a:ext cx="9062674" cy="2137112"/>
              <a:chOff x="1584402" y="3589771"/>
              <a:chExt cx="9062674"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Rectangle 3"/>
          <p:cNvSpPr txBox="1">
            <a:spLocks noRot="1" noChangeArrowheads="1"/>
          </p:cNvSpPr>
          <p:nvPr/>
        </p:nvSpPr>
        <p:spPr>
          <a:xfrm>
            <a:off x="6096000" y="3680896"/>
            <a:ext cx="5777552" cy="1548601"/>
          </a:xfrm>
          <a:prstGeom prst="rect">
            <a:avLst/>
          </a:prstGeom>
          <a:noFill/>
          <a:ln w="12700" cap="sq">
            <a:solidFill>
              <a:schemeClr val="tx1"/>
            </a:solidFill>
            <a:prstDash val="dashDot"/>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2300" dirty="0">
                <a:solidFill>
                  <a:srgbClr val="FF0000"/>
                </a:solidFill>
                <a:latin typeface="+mn-ea"/>
              </a:rPr>
              <a:t>问题：</a:t>
            </a:r>
            <a:endParaRPr lang="en-US" altLang="zh-CN" sz="2300" dirty="0">
              <a:solidFill>
                <a:srgbClr val="FF0000"/>
              </a:solidFill>
              <a:latin typeface="+mn-ea"/>
            </a:endParaRPr>
          </a:p>
          <a:p>
            <a:pPr marL="0" indent="0">
              <a:lnSpc>
                <a:spcPct val="125000"/>
              </a:lnSpc>
              <a:spcBef>
                <a:spcPts val="0"/>
              </a:spcBef>
              <a:buNone/>
            </a:pPr>
            <a:r>
              <a:rPr lang="en-US" altLang="zh-CN" sz="2300" dirty="0">
                <a:latin typeface="+mn-ea"/>
              </a:rPr>
              <a:t>1</a:t>
            </a:r>
            <a:r>
              <a:rPr lang="zh-CN" altLang="en-US" sz="2300" dirty="0">
                <a:latin typeface="+mn-ea"/>
              </a:rPr>
              <a:t>、不同结构的二叉树，查找效率是否一致？</a:t>
            </a:r>
            <a:endParaRPr lang="en-US" altLang="zh-CN" sz="2300" dirty="0">
              <a:latin typeface="+mn-ea"/>
            </a:endParaRPr>
          </a:p>
          <a:p>
            <a:pPr marL="0" indent="0">
              <a:lnSpc>
                <a:spcPct val="125000"/>
              </a:lnSpc>
              <a:spcBef>
                <a:spcPts val="0"/>
              </a:spcBef>
              <a:buNone/>
            </a:pPr>
            <a:r>
              <a:rPr lang="en-US" altLang="zh-CN" sz="2300" dirty="0">
                <a:latin typeface="+mn-ea"/>
              </a:rPr>
              <a:t>2</a:t>
            </a:r>
            <a:r>
              <a:rPr lang="zh-CN" altLang="en-US" sz="2300" dirty="0">
                <a:latin typeface="+mn-ea"/>
              </a:rPr>
              <a:t>、如何生成平衡二叉排序树？</a:t>
            </a:r>
            <a:endParaRPr lang="zh-CN" altLang="zh-CN" sz="230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996101" y="1787527"/>
            <a:ext cx="9380485" cy="4493538"/>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二叉排序树插入新结点的实现，将元素</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插入到二叉排序树</a:t>
            </a:r>
            <a:r>
              <a:rPr lang="en-US" altLang="zh-CN" sz="2200" dirty="0" err="1">
                <a:latin typeface="Times New Roman" panose="02020603050405020304" pitchFamily="18" charset="0"/>
                <a:cs typeface="Times New Roman" panose="02020603050405020304" pitchFamily="18" charset="0"/>
              </a:rPr>
              <a:t>btree</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 &lt;class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InsertBST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 &amp;</a:t>
            </a:r>
            <a:r>
              <a:rPr lang="en-US" altLang="zh-CN" sz="2200" dirty="0" err="1">
                <a:latin typeface="Times New Roman" panose="02020603050405020304" pitchFamily="18" charset="0"/>
                <a:cs typeface="Times New Roman" panose="02020603050405020304" pitchFamily="18" charset="0"/>
              </a:rPr>
              <a:t>btree</a:t>
            </a:r>
            <a:r>
              <a:rPr lang="en-US" altLang="zh-CN" sz="2200" dirty="0">
                <a:latin typeface="Times New Roman" panose="02020603050405020304" pitchFamily="18" charset="0"/>
                <a:cs typeface="Times New Roman" panose="02020603050405020304" pitchFamily="18" charset="0"/>
              </a:rPr>
              <a:t>, T K)</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 NULL, *</a:t>
            </a:r>
            <a:r>
              <a:rPr lang="en-US" altLang="zh-CN" sz="2200" dirty="0" err="1">
                <a:latin typeface="Times New Roman" panose="02020603050405020304" pitchFamily="18" charset="0"/>
                <a:cs typeface="Times New Roman" panose="02020603050405020304" pitchFamily="18" charset="0"/>
              </a:rPr>
              <a:t>pChild</a:t>
            </a:r>
            <a:r>
              <a:rPr lang="en-US" altLang="zh-CN" sz="2200" dirty="0">
                <a:latin typeface="Times New Roman" panose="02020603050405020304" pitchFamily="18" charset="0"/>
                <a:cs typeface="Times New Roman" panose="02020603050405020304" pitchFamily="18" charset="0"/>
              </a:rPr>
              <a:t> = NULL;</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T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若二叉排序树为空树，则将</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作为根结点</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a:t>
            </a:r>
            <a:r>
              <a:rPr lang="en-US" altLang="zh-CN" sz="2200" dirty="0" err="1">
                <a:latin typeface="Times New Roman" panose="02020603050405020304" pitchFamily="18" charset="0"/>
                <a:cs typeface="Times New Roman" panose="02020603050405020304" pitchFamily="18" charset="0"/>
              </a:rPr>
              <a:t>btree.IsEmpty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btree.CreateRoot</a:t>
            </a:r>
            <a:r>
              <a:rPr lang="en-US" altLang="zh-CN" sz="2200" dirty="0">
                <a:latin typeface="Times New Roman" panose="02020603050405020304" pitchFamily="18" charset="0"/>
                <a:cs typeface="Times New Roman" panose="02020603050405020304" pitchFamily="18" charset="0"/>
              </a:rPr>
              <a:t>(K);</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btree.GetRoot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48" name="组合 32"/>
          <p:cNvGrpSpPr/>
          <p:nvPr/>
        </p:nvGrpSpPr>
        <p:grpSpPr>
          <a:xfrm>
            <a:off x="1188913" y="1328998"/>
            <a:ext cx="10241280" cy="5463687"/>
            <a:chOff x="1584402" y="1903846"/>
            <a:chExt cx="9062674" cy="3823037"/>
          </a:xfrm>
        </p:grpSpPr>
        <p:grpSp>
          <p:nvGrpSpPr>
            <p:cNvPr id="49" name="组合 33"/>
            <p:cNvGrpSpPr/>
            <p:nvPr/>
          </p:nvGrpSpPr>
          <p:grpSpPr>
            <a:xfrm>
              <a:off x="1584402" y="3589771"/>
              <a:ext cx="9062674" cy="2137112"/>
              <a:chOff x="1584402" y="3589771"/>
              <a:chExt cx="9062674" cy="2137112"/>
            </a:xfrm>
          </p:grpSpPr>
          <p:sp>
            <p:nvSpPr>
              <p:cNvPr id="60"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梯形 4"/>
              <p:cNvSpPr/>
              <p:nvPr/>
            </p:nvSpPr>
            <p:spPr>
              <a:xfrm rot="345783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5"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7"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34"/>
            <p:cNvGrpSpPr/>
            <p:nvPr/>
          </p:nvGrpSpPr>
          <p:grpSpPr>
            <a:xfrm flipH="1" flipV="1">
              <a:off x="1584402" y="1903846"/>
              <a:ext cx="9062674" cy="2137112"/>
              <a:chOff x="1584402" y="3589771"/>
              <a:chExt cx="9062674" cy="2137112"/>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6"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804677" y="1459197"/>
            <a:ext cx="9749884" cy="5706177"/>
          </a:xfrm>
          <a:prstGeom prst="rect">
            <a:avLst/>
          </a:prstGeom>
        </p:spPr>
        <p:txBody>
          <a:bodyPr wrap="square">
            <a:spAutoFit/>
          </a:bodyPr>
          <a:lstStyle/>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while(</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btree.GetNodeValue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x);</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if(K == x)	// </a:t>
            </a:r>
            <a:r>
              <a:rPr lang="zh-CN" altLang="en-US" sz="2400" dirty="0">
                <a:latin typeface="Times New Roman" panose="02020603050405020304" pitchFamily="18" charset="0"/>
                <a:cs typeface="Times New Roman" panose="02020603050405020304" pitchFamily="18" charset="0"/>
              </a:rPr>
              <a:t>若</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已是二叉排序树中的结点</a:t>
            </a:r>
            <a:endParaRPr lang="zh-CN" altLang="en-US" sz="2400" dirty="0">
              <a:latin typeface="Times New Roman" panose="02020603050405020304" pitchFamily="18" charset="0"/>
              <a:cs typeface="Times New Roman" panose="02020603050405020304" pitchFamily="18" charset="0"/>
            </a:endParaRPr>
          </a:p>
          <a:p>
            <a:pPr>
              <a:lnSpc>
                <a:spcPct val="90000"/>
              </a:lnSpc>
              <a:spcBef>
                <a:spcPts val="600"/>
              </a:spcBef>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if(K &lt; x)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插入到该根结点的左子树中</a:t>
            </a:r>
            <a:endParaRPr lang="zh-CN" altLang="en-US" sz="2400" dirty="0">
              <a:latin typeface="Times New Roman" panose="02020603050405020304" pitchFamily="18" charset="0"/>
              <a:cs typeface="Times New Roman" panose="02020603050405020304" pitchFamily="18" charset="0"/>
            </a:endParaRPr>
          </a:p>
          <a:p>
            <a:pPr>
              <a:lnSpc>
                <a:spcPct val="90000"/>
              </a:lnSpc>
              <a:spcBef>
                <a:spcPts val="600"/>
              </a:spcBef>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若根结点有左子树，则继续寻找新的位置</a:t>
            </a:r>
            <a:endParaRPr lang="zh-CN" altLang="en-US" sz="2400" dirty="0">
              <a:latin typeface="Times New Roman" panose="02020603050405020304" pitchFamily="18" charset="0"/>
              <a:cs typeface="Times New Roman" panose="02020603050405020304" pitchFamily="18" charset="0"/>
            </a:endParaRPr>
          </a:p>
          <a:p>
            <a:pPr>
              <a:lnSpc>
                <a:spcPct val="90000"/>
              </a:lnSpc>
              <a:spcBef>
                <a:spcPts val="600"/>
              </a:spcBef>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a:t>
            </a:r>
            <a:r>
              <a:rPr lang="en-US" altLang="zh-CN" sz="2400" dirty="0" err="1">
                <a:latin typeface="Times New Roman" panose="02020603050405020304" pitchFamily="18" charset="0"/>
                <a:cs typeface="Times New Roman" panose="02020603050405020304" pitchFamily="18" charset="0"/>
              </a:rPr>
              <a:t>pChild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btree.GetLeftChild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))!=NULL)</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pChild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else	     // </a:t>
            </a:r>
            <a:r>
              <a:rPr lang="zh-CN" altLang="en-US" sz="2400" dirty="0">
                <a:latin typeface="Times New Roman" panose="02020603050405020304" pitchFamily="18" charset="0"/>
                <a:cs typeface="Times New Roman" panose="02020603050405020304" pitchFamily="18" charset="0"/>
              </a:rPr>
              <a:t>否则，将新元素作为根结点的左孩子</a:t>
            </a:r>
            <a:endParaRPr lang="zh-CN" altLang="en-US" sz="2400" dirty="0">
              <a:latin typeface="Times New Roman" panose="02020603050405020304" pitchFamily="18" charset="0"/>
              <a:cs typeface="Times New Roman" panose="02020603050405020304" pitchFamily="18" charset="0"/>
            </a:endParaRPr>
          </a:p>
          <a:p>
            <a:pPr>
              <a:lnSpc>
                <a:spcPct val="90000"/>
              </a:lnSpc>
              <a:spcBef>
                <a:spcPts val="600"/>
              </a:spcBef>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btree.InsertLeftChild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K);</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90000"/>
              </a:lnSpc>
              <a:spcBef>
                <a:spcPts val="600"/>
              </a:spcBef>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endParaRPr lang="zh-CN" altLang="en-US" sz="2400" dirty="0">
              <a:latin typeface="Times New Roman" panose="02020603050405020304" pitchFamily="18" charset="0"/>
              <a:cs typeface="Times New Roman" panose="02020603050405020304" pitchFamily="18" charset="0"/>
            </a:endParaRPr>
          </a:p>
        </p:txBody>
      </p:sp>
      <p:grpSp>
        <p:nvGrpSpPr>
          <p:cNvPr id="48" name="组合 32"/>
          <p:cNvGrpSpPr/>
          <p:nvPr/>
        </p:nvGrpSpPr>
        <p:grpSpPr>
          <a:xfrm>
            <a:off x="1188913" y="1326245"/>
            <a:ext cx="10241280" cy="5472714"/>
            <a:chOff x="1584402" y="1924111"/>
            <a:chExt cx="9062674" cy="3751906"/>
          </a:xfrm>
        </p:grpSpPr>
        <p:grpSp>
          <p:nvGrpSpPr>
            <p:cNvPr id="49" name="组合 33"/>
            <p:cNvGrpSpPr/>
            <p:nvPr/>
          </p:nvGrpSpPr>
          <p:grpSpPr>
            <a:xfrm>
              <a:off x="1584402" y="3589771"/>
              <a:ext cx="9062674" cy="2086246"/>
              <a:chOff x="1584402" y="3589771"/>
              <a:chExt cx="9062674" cy="2086246"/>
            </a:xfrm>
          </p:grpSpPr>
          <p:sp>
            <p:nvSpPr>
              <p:cNvPr id="60"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梯形 45"/>
              <p:cNvSpPr/>
              <p:nvPr/>
            </p:nvSpPr>
            <p:spPr>
              <a:xfrm flipV="1">
                <a:off x="2795159" y="5595578"/>
                <a:ext cx="851792" cy="8043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梯形 4"/>
              <p:cNvSpPr/>
              <p:nvPr/>
            </p:nvSpPr>
            <p:spPr>
              <a:xfrm rot="345783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5"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7"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34"/>
            <p:cNvGrpSpPr/>
            <p:nvPr/>
          </p:nvGrpSpPr>
          <p:grpSpPr>
            <a:xfrm flipH="1" flipV="1">
              <a:off x="1584402" y="1924111"/>
              <a:ext cx="9062674" cy="2116847"/>
              <a:chOff x="1584402" y="3589771"/>
              <a:chExt cx="9062674" cy="2116847"/>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梯形 36"/>
              <p:cNvSpPr/>
              <p:nvPr/>
            </p:nvSpPr>
            <p:spPr>
              <a:xfrm flipV="1">
                <a:off x="2795159" y="5595579"/>
                <a:ext cx="851792" cy="111039"/>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6"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733554" y="1645634"/>
            <a:ext cx="10139250" cy="4938083"/>
          </a:xfrm>
          <a:prstGeom prst="rect">
            <a:avLst/>
          </a:prstGeom>
        </p:spPr>
        <p:txBody>
          <a:bodyPr wrap="square">
            <a:spAutoFit/>
          </a:bodyPr>
          <a:lstStyle/>
          <a:p>
            <a:pPr>
              <a:lnSpc>
                <a:spcPct val="110000"/>
              </a:lnSpc>
            </a:pPr>
            <a:r>
              <a:rPr lang="en-US" altLang="zh-CN" sz="2400" dirty="0">
                <a:latin typeface="Times New Roman" panose="02020603050405020304" pitchFamily="18" charset="0"/>
                <a:cs typeface="Times New Roman" panose="02020603050405020304" pitchFamily="18" charset="0"/>
              </a:rPr>
              <a:t>		else	</a:t>
            </a: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插入到该根结点的右子树中</a:t>
            </a:r>
            <a:endParaRPr lang="zh-CN" altLang="en-US" sz="2400" dirty="0">
              <a:latin typeface="Times New Roman" panose="02020603050405020304" pitchFamily="18" charset="0"/>
              <a:cs typeface="Times New Roman" panose="02020603050405020304" pitchFamily="18" charset="0"/>
            </a:endParaRPr>
          </a:p>
          <a:p>
            <a:pPr>
              <a:lnSpc>
                <a:spcPct val="11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若根结点有右子树则继续寻找新的位置</a:t>
            </a:r>
            <a:endParaRPr lang="zh-CN" altLang="en-US" sz="2400" dirty="0">
              <a:latin typeface="Times New Roman" panose="02020603050405020304" pitchFamily="18" charset="0"/>
              <a:cs typeface="Times New Roman" panose="02020603050405020304" pitchFamily="18" charset="0"/>
            </a:endParaRPr>
          </a:p>
          <a:p>
            <a:pPr>
              <a:lnSpc>
                <a:spcPct val="11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 ((</a:t>
            </a:r>
            <a:r>
              <a:rPr lang="en-US" altLang="zh-CN" sz="2400" dirty="0" err="1">
                <a:latin typeface="Times New Roman" panose="02020603050405020304" pitchFamily="18" charset="0"/>
                <a:cs typeface="Times New Roman" panose="02020603050405020304" pitchFamily="18" charset="0"/>
              </a:rPr>
              <a:t>pChild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btree.GetRightChild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))!=NULL)</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pChild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else	// </a:t>
            </a:r>
            <a:r>
              <a:rPr lang="zh-CN" altLang="en-US" sz="2400" dirty="0">
                <a:latin typeface="Times New Roman" panose="02020603050405020304" pitchFamily="18" charset="0"/>
                <a:cs typeface="Times New Roman" panose="02020603050405020304" pitchFamily="18" charset="0"/>
              </a:rPr>
              <a:t>否则，将新元素作为根结点的右孩子</a:t>
            </a:r>
            <a:endParaRPr lang="zh-CN" altLang="en-US" sz="2400" dirty="0">
              <a:latin typeface="Times New Roman" panose="02020603050405020304" pitchFamily="18" charset="0"/>
              <a:cs typeface="Times New Roman" panose="02020603050405020304" pitchFamily="18" charset="0"/>
            </a:endParaRPr>
          </a:p>
          <a:p>
            <a:pPr>
              <a:lnSpc>
                <a:spcPct val="11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btree.InsertRightChild</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K);</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48" name="组合 32"/>
          <p:cNvGrpSpPr/>
          <p:nvPr/>
        </p:nvGrpSpPr>
        <p:grpSpPr>
          <a:xfrm>
            <a:off x="1188913" y="1328998"/>
            <a:ext cx="10241280" cy="5463687"/>
            <a:chOff x="1584402" y="1903846"/>
            <a:chExt cx="9062674" cy="3823037"/>
          </a:xfrm>
        </p:grpSpPr>
        <p:grpSp>
          <p:nvGrpSpPr>
            <p:cNvPr id="49" name="组合 33"/>
            <p:cNvGrpSpPr/>
            <p:nvPr/>
          </p:nvGrpSpPr>
          <p:grpSpPr>
            <a:xfrm>
              <a:off x="1584402" y="3589771"/>
              <a:ext cx="9062674" cy="2137112"/>
              <a:chOff x="1584402" y="3589771"/>
              <a:chExt cx="9062674" cy="2137112"/>
            </a:xfrm>
          </p:grpSpPr>
          <p:sp>
            <p:nvSpPr>
              <p:cNvPr id="60"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梯形 4"/>
              <p:cNvSpPr/>
              <p:nvPr/>
            </p:nvSpPr>
            <p:spPr>
              <a:xfrm rot="345783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5"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7"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34"/>
            <p:cNvGrpSpPr/>
            <p:nvPr/>
          </p:nvGrpSpPr>
          <p:grpSpPr>
            <a:xfrm flipH="1" flipV="1">
              <a:off x="1584402" y="1903846"/>
              <a:ext cx="9062674" cy="2137112"/>
              <a:chOff x="1584402" y="3589771"/>
              <a:chExt cx="9062674" cy="2137112"/>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6"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348474" y="1548550"/>
            <a:ext cx="9380485" cy="5032147"/>
          </a:xfrm>
          <a:prstGeom prst="rect">
            <a:avLst/>
          </a:prstGeom>
        </p:spPr>
        <p:txBody>
          <a:bodyPr wrap="square">
            <a:spAutoFit/>
          </a:bodyPr>
          <a:lstStyle/>
          <a:p>
            <a:pPr indent="440055">
              <a:lnSpc>
                <a:spcPct val="150000"/>
              </a:lnSpc>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生成二叉排序树，根据传入数据集合</a:t>
            </a:r>
            <a:r>
              <a:rPr lang="en-US" altLang="zh-CN" sz="2400" dirty="0">
                <a:latin typeface="Times New Roman" panose="02020603050405020304" pitchFamily="18" charset="0"/>
                <a:cs typeface="Times New Roman" panose="02020603050405020304" pitchFamily="18" charset="0"/>
              </a:rPr>
              <a:t>R</a:t>
            </a:r>
            <a:r>
              <a:rPr lang="zh-CN" altLang="en-US" sz="2400" dirty="0">
                <a:latin typeface="Times New Roman" panose="02020603050405020304" pitchFamily="18" charset="0"/>
                <a:cs typeface="Times New Roman" panose="02020603050405020304" pitchFamily="18" charset="0"/>
              </a:rPr>
              <a:t>生成二叉排序树</a:t>
            </a:r>
            <a:r>
              <a:rPr lang="en-US" altLang="zh-CN" sz="2400" dirty="0" err="1">
                <a:latin typeface="Times New Roman" panose="02020603050405020304" pitchFamily="18" charset="0"/>
                <a:cs typeface="Times New Roman" panose="02020603050405020304" pitchFamily="18" charset="0"/>
              </a:rPr>
              <a:t>btree</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template &lt;class T&gt;</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CreateBST</a:t>
            </a:r>
            <a:r>
              <a:rPr lang="en-US" altLang="zh-CN" sz="2400" dirty="0">
                <a:latin typeface="Times New Roman" panose="02020603050405020304" pitchFamily="18" charset="0"/>
                <a:cs typeface="Times New Roman" panose="02020603050405020304" pitchFamily="18" charset="0"/>
              </a:rPr>
              <a:t>(T R[],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nSize</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 &amp;</a:t>
            </a:r>
            <a:r>
              <a:rPr lang="en-US" altLang="zh-CN" sz="2400" dirty="0" err="1">
                <a:latin typeface="Times New Roman" panose="02020603050405020304" pitchFamily="18" charset="0"/>
                <a:cs typeface="Times New Roman" panose="02020603050405020304" pitchFamily="18" charset="0"/>
              </a:rPr>
              <a:t>btree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n;</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R</a:t>
            </a:r>
            <a:r>
              <a:rPr lang="zh-CN" altLang="en-US" sz="2400" dirty="0">
                <a:latin typeface="Times New Roman" panose="02020603050405020304" pitchFamily="18" charset="0"/>
                <a:cs typeface="Times New Roman" panose="02020603050405020304" pitchFamily="18" charset="0"/>
              </a:rPr>
              <a:t>中的元素逐一插入到二叉排序树</a:t>
            </a:r>
            <a:r>
              <a:rPr lang="en-US" altLang="zh-CN" sz="2400" dirty="0" err="1">
                <a:latin typeface="Times New Roman" panose="02020603050405020304" pitchFamily="18" charset="0"/>
                <a:cs typeface="Times New Roman" panose="02020603050405020304" pitchFamily="18" charset="0"/>
              </a:rPr>
              <a:t>btree</a:t>
            </a:r>
            <a:r>
              <a:rPr lang="zh-CN" altLang="en-US" sz="2400" dirty="0">
                <a:latin typeface="Times New Roman" panose="02020603050405020304" pitchFamily="18" charset="0"/>
                <a:cs typeface="Times New Roman" panose="02020603050405020304" pitchFamily="18" charset="0"/>
              </a:rPr>
              <a:t>中</a:t>
            </a:r>
            <a:endParaRPr lang="zh-CN" altLang="en-US" sz="2400" dirty="0">
              <a:latin typeface="Times New Roman" panose="02020603050405020304" pitchFamily="18" charset="0"/>
              <a:cs typeface="Times New Roman" panose="02020603050405020304" pitchFamily="18" charset="0"/>
            </a:endParaRPr>
          </a:p>
          <a:p>
            <a:pPr indent="440055">
              <a:lnSpc>
                <a:spcPct val="15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for(n=1; n&lt;=</a:t>
            </a:r>
            <a:r>
              <a:rPr lang="en-US" altLang="zh-CN" sz="2400" dirty="0" err="1">
                <a:latin typeface="Times New Roman" panose="02020603050405020304" pitchFamily="18" charset="0"/>
                <a:cs typeface="Times New Roman" panose="02020603050405020304" pitchFamily="18" charset="0"/>
              </a:rPr>
              <a:t>nSize</a:t>
            </a:r>
            <a:r>
              <a:rPr lang="en-US" altLang="zh-CN" sz="2400" dirty="0">
                <a:latin typeface="Times New Roman" panose="02020603050405020304" pitchFamily="18" charset="0"/>
                <a:cs typeface="Times New Roman" panose="02020603050405020304" pitchFamily="18" charset="0"/>
              </a:rPr>
              <a:t>; n++)</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InsertBST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btree</a:t>
            </a:r>
            <a:r>
              <a:rPr lang="en-US" altLang="zh-CN" sz="2400" dirty="0">
                <a:latin typeface="Times New Roman" panose="02020603050405020304" pitchFamily="18" charset="0"/>
                <a:cs typeface="Times New Roman" panose="02020603050405020304" pitchFamily="18" charset="0"/>
              </a:rPr>
              <a:t>, R[n]);</a:t>
            </a:r>
            <a:endParaRPr lang="en-US" altLang="zh-CN" sz="2400" dirty="0">
              <a:latin typeface="Times New Roman" panose="02020603050405020304" pitchFamily="18" charset="0"/>
              <a:cs typeface="Times New Roman" panose="02020603050405020304" pitchFamily="18" charset="0"/>
            </a:endParaRPr>
          </a:p>
          <a:p>
            <a:pPr indent="440055">
              <a:lnSpc>
                <a:spcPct val="15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48" name="组合 32"/>
          <p:cNvGrpSpPr/>
          <p:nvPr/>
        </p:nvGrpSpPr>
        <p:grpSpPr>
          <a:xfrm>
            <a:off x="1188913" y="1328998"/>
            <a:ext cx="10241280" cy="5463687"/>
            <a:chOff x="1584402" y="1903846"/>
            <a:chExt cx="9062674" cy="3823037"/>
          </a:xfrm>
        </p:grpSpPr>
        <p:grpSp>
          <p:nvGrpSpPr>
            <p:cNvPr id="49" name="组合 33"/>
            <p:cNvGrpSpPr/>
            <p:nvPr/>
          </p:nvGrpSpPr>
          <p:grpSpPr>
            <a:xfrm>
              <a:off x="1584402" y="3589771"/>
              <a:ext cx="9062674" cy="2137112"/>
              <a:chOff x="1584402" y="3589771"/>
              <a:chExt cx="9062674" cy="2137112"/>
            </a:xfrm>
          </p:grpSpPr>
          <p:sp>
            <p:nvSpPr>
              <p:cNvPr id="60"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梯形 4"/>
              <p:cNvSpPr/>
              <p:nvPr/>
            </p:nvSpPr>
            <p:spPr>
              <a:xfrm rot="345783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5"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7"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0" name="组合 34"/>
            <p:cNvGrpSpPr/>
            <p:nvPr/>
          </p:nvGrpSpPr>
          <p:grpSpPr>
            <a:xfrm flipH="1" flipV="1">
              <a:off x="1584402" y="1903846"/>
              <a:ext cx="9062674" cy="2137112"/>
              <a:chOff x="1584402" y="3589771"/>
              <a:chExt cx="9062674" cy="2137112"/>
            </a:xfrm>
          </p:grpSpPr>
          <p:sp>
            <p:nvSpPr>
              <p:cNvPr id="51"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6"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2323327" y="1519189"/>
            <a:ext cx="9380485" cy="5170646"/>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以递归方式实现二叉排序树的查找</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 &lt;class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SearchBST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 T K)</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btree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T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 == NULL)	// </a:t>
            </a:r>
            <a:r>
              <a:rPr lang="zh-CN" altLang="en-US" sz="2200" dirty="0">
                <a:latin typeface="Times New Roman" panose="02020603050405020304" pitchFamily="18" charset="0"/>
                <a:cs typeface="Times New Roman" panose="02020603050405020304" pitchFamily="18" charset="0"/>
              </a:rPr>
              <a:t>若子树为空，则查找失败</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NULL;</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btree.GetNodeValue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(K == x)	// </a:t>
            </a:r>
            <a:r>
              <a:rPr lang="zh-CN" altLang="en-US" sz="2200" dirty="0">
                <a:latin typeface="Times New Roman" panose="02020603050405020304" pitchFamily="18" charset="0"/>
                <a:cs typeface="Times New Roman" panose="02020603050405020304" pitchFamily="18" charset="0"/>
              </a:rPr>
              <a:t>若</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等于根结点的值，则查找成功</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 if (K &lt; x) //</a:t>
            </a:r>
            <a:r>
              <a:rPr lang="zh-CN" altLang="en-US" sz="2200" dirty="0">
                <a:latin typeface="Times New Roman" panose="02020603050405020304" pitchFamily="18" charset="0"/>
                <a:cs typeface="Times New Roman" panose="02020603050405020304" pitchFamily="18" charset="0"/>
              </a:rPr>
              <a:t>在左子树中继续进行二叉排序树的查找</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a:t>
            </a:r>
            <a:r>
              <a:rPr lang="en-US" altLang="zh-CN" sz="2200" dirty="0" err="1">
                <a:latin typeface="Times New Roman" panose="02020603050405020304" pitchFamily="18" charset="0"/>
                <a:cs typeface="Times New Roman" panose="02020603050405020304" pitchFamily="18" charset="0"/>
              </a:rPr>
              <a:t>SearchBST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btree.GetLeftChild</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 K);</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	// </a:t>
            </a:r>
            <a:r>
              <a:rPr lang="zh-CN" altLang="en-US" sz="2200" dirty="0">
                <a:latin typeface="Times New Roman" panose="02020603050405020304" pitchFamily="18" charset="0"/>
                <a:cs typeface="Times New Roman" panose="02020603050405020304" pitchFamily="18" charset="0"/>
              </a:rPr>
              <a:t>否则在右子树中继续进行二叉排序树的查找</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return </a:t>
            </a:r>
            <a:r>
              <a:rPr lang="en-US" altLang="zh-CN" sz="2200" dirty="0" err="1">
                <a:latin typeface="Times New Roman" panose="02020603050405020304" pitchFamily="18" charset="0"/>
                <a:cs typeface="Times New Roman" panose="02020603050405020304" pitchFamily="18" charset="0"/>
              </a:rPr>
              <a:t>SearchBST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btree.GetRightChild</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pRoot</a:t>
            </a:r>
            <a:r>
              <a:rPr lang="en-US" altLang="zh-CN" sz="2200" dirty="0">
                <a:latin typeface="Times New Roman" panose="02020603050405020304" pitchFamily="18" charset="0"/>
                <a:cs typeface="Times New Roman" panose="02020603050405020304" pitchFamily="18" charset="0"/>
              </a:rPr>
              <a:t>), K);</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106" name="组合 32"/>
          <p:cNvGrpSpPr/>
          <p:nvPr/>
        </p:nvGrpSpPr>
        <p:grpSpPr>
          <a:xfrm>
            <a:off x="1188913" y="1328998"/>
            <a:ext cx="10241280" cy="5463687"/>
            <a:chOff x="1584402" y="1903846"/>
            <a:chExt cx="9062674" cy="3823037"/>
          </a:xfrm>
        </p:grpSpPr>
        <p:grpSp>
          <p:nvGrpSpPr>
            <p:cNvPr id="107" name="组合 33"/>
            <p:cNvGrpSpPr/>
            <p:nvPr/>
          </p:nvGrpSpPr>
          <p:grpSpPr>
            <a:xfrm>
              <a:off x="1584402" y="3589771"/>
              <a:ext cx="9062674" cy="2137112"/>
              <a:chOff x="1584402" y="3589771"/>
              <a:chExt cx="9062674"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1" name="梯形 4"/>
              <p:cNvSpPr/>
              <p:nvPr/>
            </p:nvSpPr>
            <p:spPr>
              <a:xfrm rot="345783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2"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972672" y="2007682"/>
            <a:ext cx="8015396" cy="1754326"/>
          </a:xfrm>
          <a:prstGeom prst="rect">
            <a:avLst/>
          </a:prstGeom>
        </p:spPr>
        <p:txBody>
          <a:bodyPr wrap="square">
            <a:spAutoFit/>
          </a:bodyPr>
          <a:lstStyle/>
          <a:p>
            <a:pPr marL="269875" indent="-269875">
              <a:lnSpc>
                <a:spcPct val="150000"/>
              </a:lnSpc>
              <a:buFont typeface="Arial" panose="020B0604020202020204" pitchFamily="34" charset="0"/>
              <a:buNone/>
            </a:pPr>
            <a:r>
              <a:rPr lang="zh-CN" altLang="en-US" sz="2400" dirty="0" smtClean="0">
                <a:solidFill>
                  <a:srgbClr val="FF0000"/>
                </a:solidFill>
                <a:latin typeface="Times New Roman" panose="02020603050405020304" pitchFamily="18" charset="0"/>
                <a:cs typeface="Times New Roman" panose="02020603050405020304" pitchFamily="18" charset="0"/>
              </a:rPr>
              <a:t>提示：</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a:lnSpc>
                <a:spcPct val="150000"/>
              </a:lnSpc>
            </a:pPr>
            <a:r>
              <a:rPr lang="zh-CN" altLang="en-US" sz="2400" dirty="0" smtClean="0">
                <a:latin typeface="Times New Roman" panose="02020603050405020304" pitchFamily="18" charset="0"/>
                <a:cs typeface="Times New Roman" panose="02020603050405020304" pitchFamily="18" charset="0"/>
              </a:rPr>
              <a:t>需要将生成二叉排序树和二叉排序树的查找的代码也放到</a:t>
            </a:r>
            <a:r>
              <a:rPr lang="en-US" altLang="zh-CN" sz="2400" dirty="0" err="1" smtClean="0">
                <a:latin typeface="Times New Roman" panose="02020603050405020304" pitchFamily="18" charset="0"/>
                <a:cs typeface="Times New Roman" panose="02020603050405020304" pitchFamily="18" charset="0"/>
              </a:rPr>
              <a:t>LinkedBinTree.h</a:t>
            </a:r>
            <a:r>
              <a:rPr lang="zh-CN" altLang="en-US" sz="2400" dirty="0" smtClean="0">
                <a:latin typeface="Times New Roman" panose="02020603050405020304" pitchFamily="18" charset="0"/>
                <a:cs typeface="Times New Roman" panose="02020603050405020304" pitchFamily="18" charset="0"/>
              </a:rPr>
              <a:t>文件中，做为二叉树的一个基本操作</a:t>
            </a:r>
            <a:r>
              <a:rPr lang="zh-CN" altLang="zh-CN" sz="2400" dirty="0" smtClean="0">
                <a:latin typeface="Times New Roman" panose="02020603050405020304" pitchFamily="18" charset="0"/>
                <a:cs typeface="Times New Roman" panose="02020603050405020304" pitchFamily="18" charset="0"/>
              </a:rPr>
              <a:t>。</a:t>
            </a:r>
            <a:endParaRPr lang="zh-CN" altLang="zh-CN" sz="2400" dirty="0">
              <a:latin typeface="Times New Roman" panose="02020603050405020304" pitchFamily="18" charset="0"/>
              <a:cs typeface="Times New Roman" panose="02020603050405020304" pitchFamily="18" charset="0"/>
            </a:endParaRPr>
          </a:p>
        </p:txBody>
      </p:sp>
      <p:grpSp>
        <p:nvGrpSpPr>
          <p:cNvPr id="106" name="组合 32"/>
          <p:cNvGrpSpPr/>
          <p:nvPr/>
        </p:nvGrpSpPr>
        <p:grpSpPr>
          <a:xfrm>
            <a:off x="1574344" y="1682309"/>
            <a:ext cx="8712148" cy="2331355"/>
            <a:chOff x="1578028" y="1903846"/>
            <a:chExt cx="9069048" cy="3823037"/>
          </a:xfrm>
        </p:grpSpPr>
        <p:grpSp>
          <p:nvGrpSpPr>
            <p:cNvPr id="107" name="组合 33"/>
            <p:cNvGrpSpPr/>
            <p:nvPr/>
          </p:nvGrpSpPr>
          <p:grpSpPr>
            <a:xfrm>
              <a:off x="1578028" y="3589771"/>
              <a:ext cx="9069048" cy="2137112"/>
              <a:chOff x="1578028" y="3589771"/>
              <a:chExt cx="9069048"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4"/>
              <p:cNvSpPr/>
              <p:nvPr/>
            </p:nvSpPr>
            <p:spPr>
              <a:xfrm rot="2629759" flipV="1">
                <a:off x="1578028" y="5338949"/>
                <a:ext cx="384337" cy="12538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4"/>
              <p:cNvSpPr/>
              <p:nvPr/>
            </p:nvSpPr>
            <p:spPr>
              <a:xfrm rot="2380893" flipV="1">
                <a:off x="1599110" y="5394854"/>
                <a:ext cx="343460" cy="7497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2999452" y="2641773"/>
            <a:ext cx="7764566" cy="1865126"/>
          </a:xfrm>
          <a:prstGeom prst="rect">
            <a:avLst/>
          </a:prstGeom>
        </p:spPr>
        <p:txBody>
          <a:bodyPr wrap="square">
            <a:spAutoFit/>
          </a:bodyPr>
          <a:lstStyle/>
          <a:p>
            <a:pPr>
              <a:lnSpc>
                <a:spcPct val="120000"/>
              </a:lnSpc>
            </a:pP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、创建一个包含整型元素</a:t>
            </a:r>
            <a:r>
              <a:rPr lang="en-US" altLang="zh-CN" sz="2400" dirty="0">
                <a:latin typeface="Times New Roman" panose="02020603050405020304" pitchFamily="18" charset="0"/>
                <a:cs typeface="Times New Roman" panose="02020603050405020304" pitchFamily="18" charset="0"/>
              </a:rPr>
              <a:t>43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56</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37</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28</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17</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39</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22</a:t>
            </a:r>
            <a:r>
              <a:rPr lang="zh-CN" altLang="en-US" sz="2400" dirty="0">
                <a:latin typeface="Times New Roman" panose="02020603050405020304" pitchFamily="18" charset="0"/>
                <a:cs typeface="Times New Roman" panose="02020603050405020304" pitchFamily="18" charset="0"/>
              </a:rPr>
              <a:t>的二叉排序树，并显示二叉排序树中的所有元素。</a:t>
            </a:r>
            <a:endParaRPr lang="zh-CN" altLang="en-US" sz="2400" dirty="0">
              <a:latin typeface="Times New Roman" panose="02020603050405020304" pitchFamily="18" charset="0"/>
              <a:cs typeface="Times New Roman" panose="02020603050405020304" pitchFamily="18" charset="0"/>
            </a:endParaRPr>
          </a:p>
          <a:p>
            <a:pPr>
              <a:lnSpc>
                <a:spcPct val="120000"/>
              </a:lnSpc>
            </a:pP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、根据给定值在二叉排序树中进行查找，若查找成功则输出找到的元素值，否则输出“查找失败”。</a:t>
            </a:r>
            <a:endParaRPr lang="zh-CN" altLang="en-US" sz="2400" dirty="0">
              <a:latin typeface="Times New Roman" panose="02020603050405020304" pitchFamily="18" charset="0"/>
              <a:cs typeface="Times New Roman" panose="02020603050405020304" pitchFamily="18" charset="0"/>
            </a:endParaRPr>
          </a:p>
        </p:txBody>
      </p:sp>
      <p:grpSp>
        <p:nvGrpSpPr>
          <p:cNvPr id="106" name="组合 32"/>
          <p:cNvGrpSpPr/>
          <p:nvPr/>
        </p:nvGrpSpPr>
        <p:grpSpPr>
          <a:xfrm>
            <a:off x="1262743" y="2241447"/>
            <a:ext cx="9927756" cy="2482477"/>
            <a:chOff x="1584402" y="1903846"/>
            <a:chExt cx="9062674" cy="3823037"/>
          </a:xfrm>
        </p:grpSpPr>
        <p:grpSp>
          <p:nvGrpSpPr>
            <p:cNvPr id="107" name="组合 33"/>
            <p:cNvGrpSpPr/>
            <p:nvPr/>
          </p:nvGrpSpPr>
          <p:grpSpPr>
            <a:xfrm>
              <a:off x="1584402" y="3589771"/>
              <a:ext cx="9062674" cy="2137112"/>
              <a:chOff x="1584402" y="3589771"/>
              <a:chExt cx="9062674"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4"/>
              <p:cNvSpPr/>
              <p:nvPr/>
            </p:nvSpPr>
            <p:spPr>
              <a:xfrm rot="2197534" flipV="1">
                <a:off x="1619285" y="5414857"/>
                <a:ext cx="330252" cy="7167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38"/>
          <p:cNvGrpSpPr/>
          <p:nvPr/>
        </p:nvGrpSpPr>
        <p:grpSpPr>
          <a:xfrm>
            <a:off x="390669" y="2407177"/>
            <a:ext cx="2367349" cy="2233703"/>
            <a:chOff x="1384152" y="2393101"/>
            <a:chExt cx="2483531" cy="2483534"/>
          </a:xfrm>
        </p:grpSpPr>
        <p:sp>
          <p:nvSpPr>
            <p:cNvPr id="72"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1"/>
            <p:cNvSpPr/>
            <p:nvPr/>
          </p:nvSpPr>
          <p:spPr>
            <a:xfrm>
              <a:off x="1490271" y="3086798"/>
              <a:ext cx="2328720" cy="923941"/>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二叉树排序树操作示例</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74" name="组合 37"/>
          <p:cNvGrpSpPr/>
          <p:nvPr/>
        </p:nvGrpSpPr>
        <p:grpSpPr>
          <a:xfrm>
            <a:off x="477453" y="2268032"/>
            <a:ext cx="779195" cy="779196"/>
            <a:chOff x="777424" y="1659420"/>
            <a:chExt cx="779195" cy="779196"/>
          </a:xfrm>
        </p:grpSpPr>
        <p:grpSp>
          <p:nvGrpSpPr>
            <p:cNvPr id="75" name="组合 28"/>
            <p:cNvGrpSpPr/>
            <p:nvPr/>
          </p:nvGrpSpPr>
          <p:grpSpPr>
            <a:xfrm>
              <a:off x="777424" y="1659420"/>
              <a:ext cx="779195" cy="779196"/>
              <a:chOff x="2124362" y="2491950"/>
              <a:chExt cx="779195" cy="779196"/>
            </a:xfrm>
          </p:grpSpPr>
          <p:sp>
            <p:nvSpPr>
              <p:cNvPr id="77"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29"/>
              <p:cNvGrpSpPr/>
              <p:nvPr/>
            </p:nvGrpSpPr>
            <p:grpSpPr>
              <a:xfrm>
                <a:off x="2167109" y="2534697"/>
                <a:ext cx="693703" cy="693701"/>
                <a:chOff x="1187907" y="1083137"/>
                <a:chExt cx="850422" cy="850420"/>
              </a:xfrm>
            </p:grpSpPr>
            <p:sp>
              <p:nvSpPr>
                <p:cNvPr id="82"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79" name="组合 30"/>
              <p:cNvGrpSpPr/>
              <p:nvPr/>
            </p:nvGrpSpPr>
            <p:grpSpPr>
              <a:xfrm>
                <a:off x="2167109" y="2534697"/>
                <a:ext cx="693703" cy="693701"/>
                <a:chOff x="1187907" y="1083137"/>
                <a:chExt cx="850422" cy="850420"/>
              </a:xfrm>
            </p:grpSpPr>
            <p:sp>
              <p:nvSpPr>
                <p:cNvPr id="80"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76" name="矩形 2"/>
            <p:cNvSpPr/>
            <p:nvPr/>
          </p:nvSpPr>
          <p:spPr>
            <a:xfrm>
              <a:off x="926291" y="1818184"/>
              <a:ext cx="492443"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p:cTn id="11" dur="500" fill="hold"/>
                                        <p:tgtEl>
                                          <p:spTgt spid="71"/>
                                        </p:tgtEl>
                                        <p:attrNameLst>
                                          <p:attrName>ppt_w</p:attrName>
                                        </p:attrNameLst>
                                      </p:cBhvr>
                                      <p:tavLst>
                                        <p:tav tm="0">
                                          <p:val>
                                            <p:fltVal val="0"/>
                                          </p:val>
                                        </p:tav>
                                        <p:tav tm="100000">
                                          <p:val>
                                            <p:strVal val="#ppt_w"/>
                                          </p:val>
                                        </p:tav>
                                      </p:tavLst>
                                    </p:anim>
                                    <p:anim calcmode="lin" valueType="num">
                                      <p:cBhvr>
                                        <p:cTn id="12" dur="500" fill="hold"/>
                                        <p:tgtEl>
                                          <p:spTgt spid="71"/>
                                        </p:tgtEl>
                                        <p:attrNameLst>
                                          <p:attrName>ppt_h</p:attrName>
                                        </p:attrNameLst>
                                      </p:cBhvr>
                                      <p:tavLst>
                                        <p:tav tm="0">
                                          <p:val>
                                            <p:fltVal val="0"/>
                                          </p:val>
                                        </p:tav>
                                        <p:tav tm="100000">
                                          <p:val>
                                            <p:strVal val="#ppt_h"/>
                                          </p:val>
                                        </p:tav>
                                      </p:tavLst>
                                    </p:anim>
                                    <p:animEffect transition="in" filter="fade">
                                      <p:cBhvr>
                                        <p:cTn id="13" dur="500"/>
                                        <p:tgtEl>
                                          <p:spTgt spid="71"/>
                                        </p:tgtEl>
                                      </p:cBhvr>
                                    </p:animEffect>
                                  </p:childTnLst>
                                </p:cTn>
                              </p:par>
                              <p:par>
                                <p:cTn id="14" presetID="23" presetClass="entr" presetSubtype="288"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p:cTn id="16" dur="500" fill="hold"/>
                                        <p:tgtEl>
                                          <p:spTgt spid="74"/>
                                        </p:tgtEl>
                                        <p:attrNameLst>
                                          <p:attrName>ppt_w</p:attrName>
                                        </p:attrNameLst>
                                      </p:cBhvr>
                                      <p:tavLst>
                                        <p:tav tm="0">
                                          <p:val>
                                            <p:strVal val="4/3*#ppt_w"/>
                                          </p:val>
                                        </p:tav>
                                        <p:tav tm="100000">
                                          <p:val>
                                            <p:strVal val="#ppt_w"/>
                                          </p:val>
                                        </p:tav>
                                      </p:tavLst>
                                    </p:anim>
                                    <p:anim calcmode="lin" valueType="num">
                                      <p:cBhvr>
                                        <p:cTn id="17" dur="500" fill="hold"/>
                                        <p:tgtEl>
                                          <p:spTgt spid="74"/>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349682" y="1745917"/>
            <a:ext cx="9879560" cy="4561249"/>
          </a:xfrm>
          <a:prstGeom prst="rect">
            <a:avLst/>
          </a:prstGeom>
        </p:spPr>
        <p:txBody>
          <a:bodyPr wrap="square">
            <a:spAutoFit/>
          </a:bodyPr>
          <a:lstStyle/>
          <a:p>
            <a:pPr>
              <a:lnSpc>
                <a:spcPct val="110000"/>
              </a:lnSpc>
            </a:pPr>
            <a:r>
              <a:rPr lang="en-US" altLang="zh-CN" sz="2200" dirty="0">
                <a:latin typeface="Times New Roman" panose="02020603050405020304" pitchFamily="18" charset="0"/>
                <a:ea typeface="微软雅黑" panose="020B0503020204020204" pitchFamily="34" charset="-122"/>
              </a:rPr>
              <a:t>#include " </a:t>
            </a:r>
            <a:r>
              <a:rPr lang="en-US" altLang="zh-CN" sz="2200" dirty="0" err="1">
                <a:latin typeface="Times New Roman" panose="02020603050405020304" pitchFamily="18" charset="0"/>
                <a:ea typeface="微软雅黑" panose="020B0503020204020204" pitchFamily="34" charset="-122"/>
              </a:rPr>
              <a:t>LinkedBinTree.h</a:t>
            </a:r>
            <a:r>
              <a:rPr lang="en-US" altLang="zh-CN" sz="2200" dirty="0">
                <a:latin typeface="Times New Roman" panose="02020603050405020304" pitchFamily="18" charset="0"/>
                <a:ea typeface="微软雅黑" panose="020B0503020204020204" pitchFamily="34" charset="-122"/>
              </a:rPr>
              <a:t> "</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#include &lt;</a:t>
            </a:r>
            <a:r>
              <a:rPr lang="en-US" altLang="zh-CN" sz="2200" dirty="0" err="1">
                <a:latin typeface="Times New Roman" panose="02020603050405020304" pitchFamily="18" charset="0"/>
                <a:ea typeface="微软雅黑" panose="020B0503020204020204" pitchFamily="34" charset="-122"/>
              </a:rPr>
              <a:t>iostream</a:t>
            </a:r>
            <a:r>
              <a:rPr lang="en-US" altLang="zh-CN" sz="2200" dirty="0">
                <a:latin typeface="Times New Roman" panose="02020603050405020304" pitchFamily="18" charset="0"/>
                <a:ea typeface="微软雅黑" panose="020B0503020204020204" pitchFamily="34" charset="-122"/>
              </a:rPr>
              <a:t>&gt;</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using namespace </a:t>
            </a:r>
            <a:r>
              <a:rPr lang="en-US" altLang="zh-CN" sz="2200" dirty="0" err="1">
                <a:latin typeface="Times New Roman" panose="02020603050405020304" pitchFamily="18" charset="0"/>
                <a:ea typeface="微软雅黑" panose="020B0503020204020204" pitchFamily="34" charset="-122"/>
              </a:rPr>
              <a:t>std</a:t>
            </a:r>
            <a:r>
              <a:rPr lang="en-US" altLang="zh-CN" sz="2200" dirty="0">
                <a:latin typeface="Times New Roman" panose="02020603050405020304" pitchFamily="18" charset="0"/>
                <a:ea typeface="微软雅黑" panose="020B0503020204020204" pitchFamily="34" charset="-122"/>
              </a:rPr>
              <a:t>;</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 main()</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nR</a:t>
            </a:r>
            <a:r>
              <a:rPr lang="en-US" altLang="zh-CN" sz="2200" dirty="0">
                <a:latin typeface="Times New Roman" panose="02020603050405020304" pitchFamily="18" charset="0"/>
                <a:ea typeface="微软雅黑" panose="020B0503020204020204" pitchFamily="34" charset="-122"/>
              </a:rPr>
              <a:t>[] = {0, 43, 56, 37, 28, 17, 39, 22};</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nSize</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sizeof</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nR</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sizeof</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nR</a:t>
            </a:r>
            <a:r>
              <a:rPr lang="en-US" altLang="zh-CN" sz="2200" dirty="0">
                <a:latin typeface="Times New Roman" panose="02020603050405020304" pitchFamily="18" charset="0"/>
                <a:ea typeface="微软雅黑" panose="020B0503020204020204" pitchFamily="34" charset="-122"/>
              </a:rPr>
              <a:t>[0</a:t>
            </a:r>
            <a:r>
              <a:rPr lang="en-US" altLang="zh-CN" sz="2200" dirty="0" smtClean="0">
                <a:latin typeface="Times New Roman" panose="02020603050405020304" pitchFamily="18" charset="0"/>
                <a:ea typeface="微软雅黑" panose="020B0503020204020204" pitchFamily="34" charset="-122"/>
              </a:rPr>
              <a:t>]);</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nK</a:t>
            </a:r>
            <a:r>
              <a:rPr lang="en-US" altLang="zh-CN" sz="2200" dirty="0">
                <a:latin typeface="Times New Roman" panose="02020603050405020304" pitchFamily="18" charset="0"/>
                <a:ea typeface="微软雅黑" panose="020B0503020204020204" pitchFamily="34" charset="-122"/>
              </a:rPr>
              <a:t> = 39, </a:t>
            </a:r>
            <a:r>
              <a:rPr lang="en-US" altLang="zh-CN" sz="2200" dirty="0" err="1">
                <a:latin typeface="Times New Roman" panose="02020603050405020304" pitchFamily="18" charset="0"/>
                <a:ea typeface="微软雅黑" panose="020B0503020204020204" pitchFamily="34" charset="-122"/>
              </a:rPr>
              <a:t>nX</a:t>
            </a:r>
            <a:r>
              <a:rPr lang="en-US" altLang="zh-CN" sz="2200" dirty="0">
                <a:latin typeface="Times New Roman" panose="02020603050405020304" pitchFamily="18" charset="0"/>
                <a:ea typeface="微软雅黑" panose="020B0503020204020204" pitchFamily="34" charset="-122"/>
              </a:rPr>
              <a:t>=0;</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LinkedBinTree</a:t>
            </a:r>
            <a:r>
              <a:rPr lang="en-US" altLang="zh-CN" sz="2200" dirty="0">
                <a:latin typeface="Times New Roman" panose="02020603050405020304" pitchFamily="18" charset="0"/>
                <a:ea typeface="微软雅黑" panose="020B0503020204020204" pitchFamily="34" charset="-122"/>
              </a:rPr>
              <a:t>&lt;</a:t>
            </a: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&gt; </a:t>
            </a:r>
            <a:r>
              <a:rPr lang="en-US" altLang="zh-CN" sz="2200" dirty="0" err="1">
                <a:latin typeface="Times New Roman" panose="02020603050405020304" pitchFamily="18" charset="0"/>
                <a:ea typeface="微软雅黑" panose="020B0503020204020204" pitchFamily="34" charset="-122"/>
              </a:rPr>
              <a:t>btree</a:t>
            </a:r>
            <a:r>
              <a:rPr lang="en-US" altLang="zh-CN" sz="2200" dirty="0">
                <a:latin typeface="Times New Roman" panose="02020603050405020304" pitchFamily="18" charset="0"/>
                <a:ea typeface="微软雅黑" panose="020B0503020204020204" pitchFamily="34" charset="-122"/>
              </a:rPr>
              <a:t>;	// </a:t>
            </a:r>
            <a:r>
              <a:rPr lang="zh-CN" altLang="zh-CN" sz="2200" dirty="0">
                <a:latin typeface="Times New Roman" panose="02020603050405020304" pitchFamily="18" charset="0"/>
                <a:ea typeface="微软雅黑" panose="020B0503020204020204" pitchFamily="34" charset="-122"/>
              </a:rPr>
              <a:t>定义二叉树对象</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LinkedNode</a:t>
            </a:r>
            <a:r>
              <a:rPr lang="en-US" altLang="zh-CN" sz="2200" dirty="0">
                <a:latin typeface="Times New Roman" panose="02020603050405020304" pitchFamily="18" charset="0"/>
                <a:ea typeface="微软雅黑" panose="020B0503020204020204" pitchFamily="34" charset="-122"/>
              </a:rPr>
              <a:t>&lt;</a:t>
            </a:r>
            <a:r>
              <a:rPr lang="en-US" altLang="zh-CN" sz="2200" dirty="0" err="1">
                <a:latin typeface="Times New Roman" panose="02020603050405020304" pitchFamily="18" charset="0"/>
                <a:ea typeface="微软雅黑" panose="020B0503020204020204" pitchFamily="34" charset="-122"/>
              </a:rPr>
              <a:t>int</a:t>
            </a:r>
            <a:r>
              <a:rPr lang="en-US" altLang="zh-CN" sz="2200" dirty="0">
                <a:latin typeface="Times New Roman" panose="02020603050405020304" pitchFamily="18" charset="0"/>
                <a:ea typeface="微软雅黑" panose="020B0503020204020204" pitchFamily="34" charset="-122"/>
              </a:rPr>
              <a:t>&gt; *</a:t>
            </a:r>
            <a:r>
              <a:rPr lang="en-US" altLang="zh-CN" sz="2200" dirty="0" err="1">
                <a:latin typeface="Times New Roman" panose="02020603050405020304" pitchFamily="18" charset="0"/>
                <a:ea typeface="微软雅黑" panose="020B0503020204020204" pitchFamily="34" charset="-122"/>
              </a:rPr>
              <a:t>pNode</a:t>
            </a:r>
            <a:r>
              <a:rPr lang="en-US" altLang="zh-CN" sz="2200" dirty="0">
                <a:latin typeface="Times New Roman" panose="02020603050405020304" pitchFamily="18" charset="0"/>
                <a:ea typeface="微软雅黑" panose="020B0503020204020204" pitchFamily="34" charset="-122"/>
              </a:rPr>
              <a:t>=NULL;	// </a:t>
            </a:r>
            <a:r>
              <a:rPr lang="zh-CN" altLang="zh-CN" sz="2200" dirty="0">
                <a:latin typeface="Times New Roman" panose="02020603050405020304" pitchFamily="18" charset="0"/>
                <a:ea typeface="微软雅黑" panose="020B0503020204020204" pitchFamily="34" charset="-122"/>
              </a:rPr>
              <a:t>用于保存查找结果</a:t>
            </a:r>
            <a:endParaRPr lang="en-US"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CreateBST</a:t>
            </a:r>
            <a:r>
              <a:rPr lang="en-US" altLang="zh-CN" sz="2200" dirty="0">
                <a:latin typeface="Times New Roman" panose="02020603050405020304" pitchFamily="18" charset="0"/>
                <a:ea typeface="微软雅黑" panose="020B0503020204020204" pitchFamily="34" charset="-122"/>
              </a:rPr>
              <a:t>(</a:t>
            </a:r>
            <a:r>
              <a:rPr lang="en-US" altLang="zh-CN" sz="2200" dirty="0" err="1">
                <a:latin typeface="Times New Roman" panose="02020603050405020304" pitchFamily="18" charset="0"/>
                <a:ea typeface="微软雅黑" panose="020B0503020204020204" pitchFamily="34" charset="-122"/>
              </a:rPr>
              <a:t>nR</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nSize</a:t>
            </a: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btree</a:t>
            </a:r>
            <a:r>
              <a:rPr lang="en-US" altLang="zh-CN" sz="2200" dirty="0">
                <a:latin typeface="Times New Roman" panose="02020603050405020304" pitchFamily="18" charset="0"/>
                <a:ea typeface="微软雅黑" panose="020B0503020204020204" pitchFamily="34" charset="-122"/>
              </a:rPr>
              <a:t>);// </a:t>
            </a:r>
            <a:r>
              <a:rPr lang="zh-CN" altLang="zh-CN" sz="2200" dirty="0">
                <a:latin typeface="Times New Roman" panose="02020603050405020304" pitchFamily="18" charset="0"/>
                <a:ea typeface="微软雅黑" panose="020B0503020204020204" pitchFamily="34" charset="-122"/>
              </a:rPr>
              <a:t>根据数组</a:t>
            </a:r>
            <a:r>
              <a:rPr lang="en-US" altLang="zh-CN" sz="2200" dirty="0" err="1">
                <a:latin typeface="Times New Roman" panose="02020603050405020304" pitchFamily="18" charset="0"/>
                <a:ea typeface="微软雅黑" panose="020B0503020204020204" pitchFamily="34" charset="-122"/>
              </a:rPr>
              <a:t>nR</a:t>
            </a:r>
            <a:r>
              <a:rPr lang="zh-CN" altLang="zh-CN" sz="2200" dirty="0">
                <a:latin typeface="Times New Roman" panose="02020603050405020304" pitchFamily="18" charset="0"/>
                <a:ea typeface="微软雅黑" panose="020B0503020204020204" pitchFamily="34" charset="-122"/>
              </a:rPr>
              <a:t>中的元素创建二叉排序树</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btree.InOrderTraverse</a:t>
            </a:r>
            <a:r>
              <a:rPr lang="en-US" altLang="zh-CN" sz="2200" dirty="0">
                <a:latin typeface="Times New Roman" panose="02020603050405020304" pitchFamily="18" charset="0"/>
                <a:ea typeface="微软雅黑" panose="020B0503020204020204" pitchFamily="34" charset="-122"/>
              </a:rPr>
              <a:t>();// </a:t>
            </a:r>
            <a:r>
              <a:rPr lang="zh-CN" altLang="zh-CN" sz="2200" dirty="0">
                <a:latin typeface="Times New Roman" panose="02020603050405020304" pitchFamily="18" charset="0"/>
                <a:ea typeface="微软雅黑" panose="020B0503020204020204" pitchFamily="34" charset="-122"/>
              </a:rPr>
              <a:t>按中序遍历显示二叉排序树中的所有元素</a:t>
            </a:r>
            <a:endParaRPr lang="zh-CN" altLang="zh-CN" sz="2200" dirty="0">
              <a:latin typeface="Times New Roman" panose="02020603050405020304" pitchFamily="18" charset="0"/>
              <a:ea typeface="微软雅黑" panose="020B0503020204020204" pitchFamily="34" charset="-122"/>
            </a:endParaRPr>
          </a:p>
          <a:p>
            <a:pPr>
              <a:lnSpc>
                <a:spcPct val="110000"/>
              </a:lnSpc>
            </a:pPr>
            <a:r>
              <a:rPr lang="en-US" altLang="zh-CN" sz="2200" dirty="0">
                <a:latin typeface="Times New Roman" panose="02020603050405020304" pitchFamily="18" charset="0"/>
                <a:ea typeface="微软雅黑" panose="020B0503020204020204" pitchFamily="34" charset="-122"/>
              </a:rPr>
              <a:t>	</a:t>
            </a:r>
            <a:r>
              <a:rPr lang="en-US" altLang="zh-CN" sz="2200" dirty="0" err="1">
                <a:latin typeface="Times New Roman" panose="02020603050405020304" pitchFamily="18" charset="0"/>
                <a:ea typeface="微软雅黑" panose="020B0503020204020204" pitchFamily="34" charset="-122"/>
              </a:rPr>
              <a:t>cout</a:t>
            </a:r>
            <a:r>
              <a:rPr lang="en-US" altLang="zh-CN" sz="2200" dirty="0">
                <a:latin typeface="Times New Roman" panose="02020603050405020304" pitchFamily="18" charset="0"/>
                <a:ea typeface="微软雅黑" panose="020B0503020204020204" pitchFamily="34" charset="-122"/>
              </a:rPr>
              <a:t>&lt;&lt;</a:t>
            </a:r>
            <a:r>
              <a:rPr lang="en-US" altLang="zh-CN" sz="2200" dirty="0" err="1">
                <a:latin typeface="Times New Roman" panose="02020603050405020304" pitchFamily="18" charset="0"/>
                <a:ea typeface="微软雅黑" panose="020B0503020204020204" pitchFamily="34" charset="-122"/>
              </a:rPr>
              <a:t>endl</a:t>
            </a:r>
            <a:r>
              <a:rPr lang="en-US" altLang="zh-CN" sz="2200" dirty="0">
                <a:latin typeface="Times New Roman" panose="02020603050405020304" pitchFamily="18" charset="0"/>
                <a:ea typeface="微软雅黑" panose="020B0503020204020204" pitchFamily="34" charset="-122"/>
              </a:rPr>
              <a:t>;</a:t>
            </a:r>
            <a:endParaRPr lang="zh-CN" altLang="zh-CN" sz="2200" dirty="0">
              <a:latin typeface="Times New Roman" panose="02020603050405020304" pitchFamily="18" charset="0"/>
              <a:ea typeface="微软雅黑" panose="020B0503020204020204" pitchFamily="34" charset="-122"/>
            </a:endParaRPr>
          </a:p>
        </p:txBody>
      </p:sp>
      <p:grpSp>
        <p:nvGrpSpPr>
          <p:cNvPr id="106" name="组合 32"/>
          <p:cNvGrpSpPr/>
          <p:nvPr/>
        </p:nvGrpSpPr>
        <p:grpSpPr>
          <a:xfrm>
            <a:off x="925898" y="1507876"/>
            <a:ext cx="10340204" cy="4995398"/>
            <a:chOff x="1584402" y="1903846"/>
            <a:chExt cx="9062674" cy="3823037"/>
          </a:xfrm>
        </p:grpSpPr>
        <p:grpSp>
          <p:nvGrpSpPr>
            <p:cNvPr id="107" name="组合 33"/>
            <p:cNvGrpSpPr/>
            <p:nvPr/>
          </p:nvGrpSpPr>
          <p:grpSpPr>
            <a:xfrm>
              <a:off x="1584402" y="3589771"/>
              <a:ext cx="9062674" cy="2137112"/>
              <a:chOff x="1584402" y="3589771"/>
              <a:chExt cx="9062674"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1"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2"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二叉排序树</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1"/>
          <p:cNvSpPr/>
          <p:nvPr/>
        </p:nvSpPr>
        <p:spPr>
          <a:xfrm>
            <a:off x="1370785" y="2199050"/>
            <a:ext cx="9769012" cy="3816429"/>
          </a:xfrm>
          <a:prstGeom prst="rect">
            <a:avLst/>
          </a:prstGeom>
        </p:spPr>
        <p:txBody>
          <a:bodyPr wrap="square">
            <a:spAutoFit/>
          </a:bodyPr>
          <a:lstStyle/>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根据给定值</a:t>
            </a:r>
            <a:r>
              <a:rPr lang="en-US" altLang="zh-CN" sz="2200" dirty="0" err="1">
                <a:latin typeface="Times New Roman" panose="02020603050405020304" pitchFamily="18" charset="0"/>
                <a:cs typeface="Times New Roman" panose="02020603050405020304" pitchFamily="18" charset="0"/>
              </a:rPr>
              <a:t>nK</a:t>
            </a:r>
            <a:r>
              <a:rPr lang="zh-CN" altLang="en-US" sz="2200" dirty="0">
                <a:latin typeface="Times New Roman" panose="02020603050405020304" pitchFamily="18" charset="0"/>
                <a:cs typeface="Times New Roman" panose="02020603050405020304" pitchFamily="18" charset="0"/>
              </a:rPr>
              <a:t>进行二叉排序树查找，</a:t>
            </a:r>
            <a:r>
              <a:rPr lang="en-US" altLang="zh-CN" sz="2200" dirty="0" err="1">
                <a:latin typeface="Times New Roman" panose="02020603050405020304" pitchFamily="18" charset="0"/>
                <a:cs typeface="Times New Roman" panose="02020603050405020304" pitchFamily="18" charset="0"/>
              </a:rPr>
              <a:t>pNode</a:t>
            </a:r>
            <a:r>
              <a:rPr lang="zh-CN" altLang="en-US" sz="2200" dirty="0">
                <a:latin typeface="Times New Roman" panose="02020603050405020304" pitchFamily="18" charset="0"/>
                <a:cs typeface="Times New Roman" panose="02020603050405020304" pitchFamily="18" charset="0"/>
              </a:rPr>
              <a:t>指向匹配元素所在的结点</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SearchBST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btree.GetRoot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nK</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 NULL)				// </a:t>
            </a:r>
            <a:r>
              <a:rPr lang="zh-CN" altLang="en-US" sz="2200" dirty="0">
                <a:latin typeface="Times New Roman" panose="02020603050405020304" pitchFamily="18" charset="0"/>
                <a:cs typeface="Times New Roman" panose="02020603050405020304" pitchFamily="18" charset="0"/>
              </a:rPr>
              <a:t>查找成功</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btree.GetNodeValue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nX</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获取匹配元素的值</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nX</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			// </a:t>
            </a:r>
            <a:r>
              <a:rPr lang="zh-CN" altLang="en-US" sz="2200" dirty="0">
                <a:latin typeface="Times New Roman" panose="02020603050405020304" pitchFamily="18" charset="0"/>
                <a:cs typeface="Times New Roman" panose="02020603050405020304" pitchFamily="18" charset="0"/>
              </a:rPr>
              <a:t>输出匹配元素的值</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查找失败！</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106" name="组合 32"/>
          <p:cNvGrpSpPr/>
          <p:nvPr/>
        </p:nvGrpSpPr>
        <p:grpSpPr>
          <a:xfrm>
            <a:off x="1058384" y="1603147"/>
            <a:ext cx="10340204" cy="4995398"/>
            <a:chOff x="1584402" y="1903846"/>
            <a:chExt cx="9062674" cy="3823037"/>
          </a:xfrm>
        </p:grpSpPr>
        <p:grpSp>
          <p:nvGrpSpPr>
            <p:cNvPr id="107" name="组合 33"/>
            <p:cNvGrpSpPr/>
            <p:nvPr/>
          </p:nvGrpSpPr>
          <p:grpSpPr>
            <a:xfrm>
              <a:off x="1584402" y="3589771"/>
              <a:ext cx="9062674" cy="2137112"/>
              <a:chOff x="1584402" y="3589771"/>
              <a:chExt cx="9062674" cy="2137112"/>
            </a:xfrm>
          </p:grpSpPr>
          <p:sp>
            <p:nvSpPr>
              <p:cNvPr id="118"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3"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组合 34"/>
            <p:cNvGrpSpPr/>
            <p:nvPr/>
          </p:nvGrpSpPr>
          <p:grpSpPr>
            <a:xfrm flipH="1" flipV="1">
              <a:off x="1584402" y="1903846"/>
              <a:ext cx="9062674" cy="2137112"/>
              <a:chOff x="1584402" y="3589771"/>
              <a:chExt cx="9062674" cy="2137112"/>
            </a:xfrm>
          </p:grpSpPr>
          <p:sp>
            <p:nvSpPr>
              <p:cNvPr id="109"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4"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fade">
                                      <p:cBhvr>
                                        <p:cTn id="11" dur="500"/>
                                        <p:tgtEl>
                                          <p:spTgt spid="10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3624737" y="1384006"/>
            <a:ext cx="7523886" cy="4900899"/>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200" dirty="0">
                <a:solidFill>
                  <a:schemeClr val="tx1"/>
                </a:solidFill>
              </a:rPr>
              <a:t>// </a:t>
            </a:r>
            <a:r>
              <a:rPr lang="zh-CN" altLang="en-US" sz="2200" dirty="0">
                <a:solidFill>
                  <a:schemeClr val="tx1"/>
                </a:solidFill>
              </a:rPr>
              <a:t>二叉树二叉链表类模板</a:t>
            </a:r>
            <a:endParaRPr lang="zh-CN" altLang="en-US" sz="2200" dirty="0">
              <a:solidFill>
                <a:schemeClr val="tx1"/>
              </a:solidFill>
            </a:endParaRPr>
          </a:p>
          <a:p>
            <a:pPr>
              <a:lnSpc>
                <a:spcPct val="100000"/>
              </a:lnSpc>
            </a:pPr>
            <a:r>
              <a:rPr lang="en-US" altLang="zh-CN" sz="2200" dirty="0">
                <a:solidFill>
                  <a:schemeClr val="tx1"/>
                </a:solidFill>
              </a:rPr>
              <a:t>template&lt;class T&gt;</a:t>
            </a:r>
            <a:endParaRPr lang="en-US" altLang="zh-CN" sz="2200" dirty="0">
              <a:solidFill>
                <a:schemeClr val="tx1"/>
              </a:solidFill>
            </a:endParaRPr>
          </a:p>
          <a:p>
            <a:pPr>
              <a:lnSpc>
                <a:spcPct val="100000"/>
              </a:lnSpc>
            </a:pPr>
            <a:r>
              <a:rPr lang="en-US" altLang="zh-CN" sz="2200" dirty="0">
                <a:solidFill>
                  <a:schemeClr val="tx1"/>
                </a:solidFill>
              </a:rPr>
              <a:t>class </a:t>
            </a:r>
            <a:r>
              <a:rPr lang="en-US" altLang="zh-CN" sz="2200" dirty="0" err="1">
                <a:solidFill>
                  <a:schemeClr val="tx1"/>
                </a:solidFill>
              </a:rPr>
              <a:t>LinkedBinTree</a:t>
            </a:r>
            <a:endParaRPr lang="en-US" altLang="zh-CN"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public:</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LinkedBinTree</a:t>
            </a:r>
            <a:r>
              <a:rPr lang="en-US" altLang="zh-CN" sz="2200" dirty="0">
                <a:solidFill>
                  <a:schemeClr val="tx1"/>
                </a:solidFill>
              </a:rPr>
              <a:t>();			// </a:t>
            </a:r>
            <a:r>
              <a:rPr lang="zh-CN" altLang="en-US" sz="2200" dirty="0">
                <a:solidFill>
                  <a:schemeClr val="tx1"/>
                </a:solidFill>
              </a:rPr>
              <a:t>创建空二叉树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rgbClr val="FF0000"/>
                </a:solidFill>
              </a:rPr>
              <a:t>~</a:t>
            </a:r>
            <a:r>
              <a:rPr lang="en-US" altLang="zh-CN" sz="2200" dirty="0" err="1">
                <a:solidFill>
                  <a:srgbClr val="FF0000"/>
                </a:solidFill>
              </a:rPr>
              <a:t>LinkedBinTree</a:t>
            </a:r>
            <a:r>
              <a:rPr lang="en-US" altLang="zh-CN" sz="2200" dirty="0">
                <a:solidFill>
                  <a:srgbClr val="FF0000"/>
                </a:solidFill>
              </a:rPr>
              <a:t>();			// </a:t>
            </a:r>
            <a:r>
              <a:rPr lang="zh-CN" altLang="en-US" sz="2200" dirty="0">
                <a:solidFill>
                  <a:srgbClr val="FF0000"/>
                </a:solidFill>
              </a:rPr>
              <a:t>删除二叉树</a:t>
            </a:r>
            <a:endParaRPr lang="zh-CN" altLang="en-US" sz="2200" dirty="0">
              <a:solidFill>
                <a:srgbClr val="FF0000"/>
              </a:solidFill>
            </a:endParaRPr>
          </a:p>
          <a:p>
            <a:pPr>
              <a:lnSpc>
                <a:spcPct val="100000"/>
              </a:lnSpc>
            </a:pPr>
            <a:r>
              <a:rPr lang="zh-CN" altLang="en-US" sz="2200" dirty="0">
                <a:solidFill>
                  <a:schemeClr val="tx1"/>
                </a:solidFill>
              </a:rPr>
              <a:t>	</a:t>
            </a:r>
            <a:r>
              <a:rPr lang="en-US" altLang="zh-CN" sz="2200" dirty="0">
                <a:solidFill>
                  <a:schemeClr val="tx1"/>
                </a:solidFill>
              </a:rPr>
              <a:t>bool </a:t>
            </a:r>
            <a:r>
              <a:rPr lang="en-US" altLang="zh-CN" sz="2200" dirty="0" err="1">
                <a:solidFill>
                  <a:schemeClr val="tx1"/>
                </a:solidFill>
              </a:rPr>
              <a:t>IsEmpty</a:t>
            </a:r>
            <a:r>
              <a:rPr lang="en-US" altLang="zh-CN" sz="2200" dirty="0">
                <a:solidFill>
                  <a:schemeClr val="tx1"/>
                </a:solidFill>
              </a:rPr>
              <a:t>();			// </a:t>
            </a:r>
            <a:r>
              <a:rPr lang="zh-CN" altLang="en-US" sz="2200" dirty="0">
                <a:solidFill>
                  <a:schemeClr val="tx1"/>
                </a:solidFill>
              </a:rPr>
              <a:t>判断二叉树是否为空</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以指定元素值创建根结点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CreateRoot</a:t>
            </a:r>
            <a:r>
              <a:rPr lang="en-US" altLang="zh-CN" sz="2200" dirty="0">
                <a:solidFill>
                  <a:schemeClr val="tx1"/>
                </a:solidFill>
              </a:rPr>
              <a:t>(</a:t>
            </a:r>
            <a:r>
              <a:rPr lang="en-US" altLang="zh-CN" sz="2200" dirty="0" err="1">
                <a:solidFill>
                  <a:schemeClr val="tx1"/>
                </a:solidFill>
              </a:rPr>
              <a:t>const</a:t>
            </a:r>
            <a:r>
              <a:rPr lang="en-US" altLang="zh-CN" sz="2200" dirty="0">
                <a:solidFill>
                  <a:schemeClr val="tx1"/>
                </a:solidFill>
              </a:rPr>
              <a:t> T &amp;x);	</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a:solidFill>
                  <a:srgbClr val="FF0000"/>
                </a:solidFill>
              </a:rPr>
              <a:t>void Clear();			// </a:t>
            </a:r>
            <a:r>
              <a:rPr lang="zh-CN" altLang="en-US" sz="2200" dirty="0">
                <a:solidFill>
                  <a:srgbClr val="FF0000"/>
                </a:solidFill>
              </a:rPr>
              <a:t>清空二叉树</a:t>
            </a:r>
            <a:endParaRPr lang="zh-CN" altLang="en-US" sz="2200" dirty="0">
              <a:solidFill>
                <a:srgbClr val="FF0000"/>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GetRoot</a:t>
            </a:r>
            <a:r>
              <a:rPr lang="en-US" altLang="zh-CN" sz="2200" dirty="0">
                <a:solidFill>
                  <a:schemeClr val="tx1"/>
                </a:solidFill>
              </a:rPr>
              <a:t>();	// </a:t>
            </a:r>
            <a:r>
              <a:rPr lang="zh-CN" altLang="en-US" sz="2200" dirty="0">
                <a:solidFill>
                  <a:schemeClr val="tx1"/>
                </a:solidFill>
              </a:rPr>
              <a:t>获取根结点</a:t>
            </a:r>
            <a:endParaRPr lang="zh-CN" altLang="en-US" sz="2200" dirty="0">
              <a:solidFill>
                <a:schemeClr val="tx1"/>
              </a:solidFill>
            </a:endParaRPr>
          </a:p>
          <a:p>
            <a:r>
              <a:rPr lang="zh-CN" altLang="en-US" sz="2000" dirty="0"/>
              <a:t>	</a:t>
            </a:r>
            <a:endParaRPr lang="zh-CN" altLang="en-US" sz="2000" dirty="0"/>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3200075" y="975842"/>
            <a:ext cx="8042691" cy="5673852"/>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804461" flipV="1">
                <a:off x="1547230" y="5337476"/>
                <a:ext cx="460512" cy="16681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746187" flipV="1">
                <a:off x="1555626" y="5344888"/>
                <a:ext cx="460512" cy="13937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536311" y="412204"/>
              <a:ext cx="44650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哈夫曼树和哈夫曼编码</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1" name="组合 40"/>
          <p:cNvGrpSpPr/>
          <p:nvPr/>
        </p:nvGrpSpPr>
        <p:grpSpPr>
          <a:xfrm>
            <a:off x="3424426" y="2299488"/>
            <a:ext cx="6383383" cy="2691881"/>
            <a:chOff x="6929121" y="2200155"/>
            <a:chExt cx="4302259" cy="3459162"/>
          </a:xfrm>
        </p:grpSpPr>
        <p:sp>
          <p:nvSpPr>
            <p:cNvPr id="43" name="Rectangle 3"/>
            <p:cNvSpPr txBox="1">
              <a:spLocks noChangeArrowheads="1"/>
            </p:cNvSpPr>
            <p:nvPr/>
          </p:nvSpPr>
          <p:spPr>
            <a:xfrm>
              <a:off x="7261070" y="2497001"/>
              <a:ext cx="3745068" cy="2882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a:solidFill>
                    <a:schemeClr val="bg2">
                      <a:lumMod val="25000"/>
                    </a:schemeClr>
                  </a:solidFill>
                  <a:latin typeface="+mn-ea"/>
                </a:rPr>
                <a:t>哈夫曼树，又称</a:t>
              </a:r>
              <a:r>
                <a:rPr lang="zh-CN" altLang="en-US" sz="2400" dirty="0">
                  <a:solidFill>
                    <a:srgbClr val="0070C0"/>
                  </a:solidFill>
                  <a:latin typeface="+mn-ea"/>
                </a:rPr>
                <a:t>最优二叉树</a:t>
              </a:r>
              <a:r>
                <a:rPr lang="zh-CN" altLang="en-US" sz="2400" dirty="0">
                  <a:solidFill>
                    <a:schemeClr val="bg2">
                      <a:lumMod val="25000"/>
                    </a:schemeClr>
                  </a:solidFill>
                  <a:latin typeface="+mn-ea"/>
                </a:rPr>
                <a:t>，是指在一类有着相同叶子结点的树中具有最短带权路径长度的二叉树。</a:t>
              </a:r>
              <a:endParaRPr lang="en-US" altLang="zh-CN" sz="2400" dirty="0">
                <a:solidFill>
                  <a:schemeClr val="bg2">
                    <a:lumMod val="25000"/>
                  </a:schemeClr>
                </a:solidFill>
                <a:latin typeface="+mn-ea"/>
              </a:endParaRPr>
            </a:p>
            <a:p>
              <a:pPr marL="0" indent="0">
                <a:lnSpc>
                  <a:spcPct val="150000"/>
                </a:lnSpc>
                <a:spcBef>
                  <a:spcPts val="0"/>
                </a:spcBef>
                <a:buNone/>
              </a:pPr>
              <a:r>
                <a:rPr lang="zh-CN" altLang="en-US" sz="2400" dirty="0">
                  <a:solidFill>
                    <a:schemeClr val="bg2">
                      <a:lumMod val="25000"/>
                    </a:schemeClr>
                  </a:solidFill>
                  <a:latin typeface="+mn-ea"/>
                </a:rPr>
                <a:t>哈夫曼树在实际中有着广泛的应用。</a:t>
              </a:r>
              <a:endParaRPr lang="zh-CN" altLang="en-US" sz="2400" dirty="0">
                <a:solidFill>
                  <a:schemeClr val="bg2">
                    <a:lumMod val="25000"/>
                  </a:schemeClr>
                </a:solidFill>
                <a:latin typeface="+mn-ea"/>
              </a:endParaRPr>
            </a:p>
          </p:txBody>
        </p:sp>
        <p:grpSp>
          <p:nvGrpSpPr>
            <p:cNvPr id="44" name="组合 43"/>
            <p:cNvGrpSpPr/>
            <p:nvPr/>
          </p:nvGrpSpPr>
          <p:grpSpPr>
            <a:xfrm rot="16200000">
              <a:off x="7350670" y="1778606"/>
              <a:ext cx="3459162" cy="4302259"/>
              <a:chOff x="1280369" y="2576747"/>
              <a:chExt cx="2118361" cy="2634666"/>
            </a:xfrm>
            <a:solidFill>
              <a:srgbClr val="0070C0"/>
            </a:solidFill>
          </p:grpSpPr>
          <p:sp>
            <p:nvSpPr>
              <p:cNvPr id="45" name="任意多边形: 形状 44"/>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9001" y="555626"/>
            <a:ext cx="3024840" cy="876848"/>
            <a:chOff x="326687" y="247818"/>
            <a:chExt cx="6018072" cy="725466"/>
          </a:xfrm>
        </p:grpSpPr>
        <p:sp>
          <p:nvSpPr>
            <p:cNvPr id="32" name="文本框 7"/>
            <p:cNvSpPr txBox="1"/>
            <p:nvPr/>
          </p:nvSpPr>
          <p:spPr bwMode="auto">
            <a:xfrm>
              <a:off x="1284608" y="412204"/>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基本术语</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54" name="直接连接符 5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9" name="任意多边形: 形状 5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47" name="直接连接符 4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3" name="任意多边形: 形状 5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60" name="矩形 59"/>
          <p:cNvSpPr/>
          <p:nvPr/>
        </p:nvSpPr>
        <p:spPr>
          <a:xfrm>
            <a:off x="755471" y="1800668"/>
            <a:ext cx="3825086"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结点的权和带权路径长度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组合 42"/>
          <p:cNvGrpSpPr/>
          <p:nvPr/>
        </p:nvGrpSpPr>
        <p:grpSpPr>
          <a:xfrm>
            <a:off x="2774339" y="2666819"/>
            <a:ext cx="6984379" cy="3229184"/>
            <a:chOff x="1584402" y="1903846"/>
            <a:chExt cx="9062674" cy="3823037"/>
          </a:xfrm>
        </p:grpSpPr>
        <p:grpSp>
          <p:nvGrpSpPr>
            <p:cNvPr id="45" name="组合 44"/>
            <p:cNvGrpSpPr/>
            <p:nvPr/>
          </p:nvGrpSpPr>
          <p:grpSpPr>
            <a:xfrm>
              <a:off x="1584402" y="3589771"/>
              <a:ext cx="9062674" cy="2137112"/>
              <a:chOff x="1584402" y="3589771"/>
              <a:chExt cx="9062674" cy="2137112"/>
            </a:xfrm>
          </p:grpSpPr>
          <p:sp>
            <p:nvSpPr>
              <p:cNvPr id="74" name="任意多边形: 形状 7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梯形 7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梯形 7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4"/>
              <p:cNvSpPr/>
              <p:nvPr/>
            </p:nvSpPr>
            <p:spPr>
              <a:xfrm rot="316618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9" name="任意多边形: 形状 7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形状 8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flipH="1" flipV="1">
              <a:off x="1584402" y="1903846"/>
              <a:ext cx="9062674" cy="2137110"/>
              <a:chOff x="1584402" y="3589773"/>
              <a:chExt cx="9062674" cy="2137110"/>
            </a:xfrm>
          </p:grpSpPr>
          <p:sp>
            <p:nvSpPr>
              <p:cNvPr id="65" name="任意多边形: 形状 64"/>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4"/>
              <p:cNvSpPr/>
              <p:nvPr/>
            </p:nvSpPr>
            <p:spPr>
              <a:xfrm rot="3448459" flipV="1">
                <a:off x="1544457" y="5395003"/>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矩形 43"/>
          <p:cNvSpPr/>
          <p:nvPr/>
        </p:nvSpPr>
        <p:spPr>
          <a:xfrm>
            <a:off x="3167823" y="3085805"/>
            <a:ext cx="6461947" cy="2308324"/>
          </a:xfrm>
          <a:prstGeom prst="rect">
            <a:avLst/>
          </a:prstGeom>
        </p:spPr>
        <p:txBody>
          <a:bodyPr wrap="square">
            <a:spAutoFit/>
          </a:bodyPr>
          <a:lstStyle/>
          <a:p>
            <a:pPr>
              <a:lnSpc>
                <a:spcPct val="150000"/>
              </a:lnSpc>
            </a:pPr>
            <a:r>
              <a:rPr lang="zh-CN" altLang="en-US" sz="2400" dirty="0"/>
              <a:t>在实际应用中，往往给树中的结点赋予一个具有某种意义的实数，该实数就称为是</a:t>
            </a:r>
            <a:r>
              <a:rPr lang="zh-CN" altLang="en-US" sz="2400" dirty="0">
                <a:solidFill>
                  <a:srgbClr val="0070C0"/>
                </a:solidFill>
              </a:rPr>
              <a:t>结点的权</a:t>
            </a:r>
            <a:r>
              <a:rPr lang="zh-CN" altLang="en-US" sz="2400" dirty="0"/>
              <a:t>。</a:t>
            </a:r>
            <a:r>
              <a:rPr lang="zh-CN" altLang="en-US" sz="2400" dirty="0">
                <a:solidFill>
                  <a:srgbClr val="0070C0"/>
                </a:solidFill>
              </a:rPr>
              <a:t>结点的带权路径长度</a:t>
            </a:r>
            <a:r>
              <a:rPr lang="zh-CN" altLang="en-US" sz="2400" dirty="0"/>
              <a:t>是指从树根到该结点的路径长度与结点的权的乘积。</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9001" y="555626"/>
            <a:ext cx="3024840" cy="876848"/>
            <a:chOff x="326687" y="247818"/>
            <a:chExt cx="6018072" cy="725466"/>
          </a:xfrm>
        </p:grpSpPr>
        <p:sp>
          <p:nvSpPr>
            <p:cNvPr id="32" name="文本框 7"/>
            <p:cNvSpPr txBox="1"/>
            <p:nvPr/>
          </p:nvSpPr>
          <p:spPr bwMode="auto">
            <a:xfrm>
              <a:off x="1284608" y="412204"/>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基本术语</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54" name="直接连接符 5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9" name="任意多边形: 形状 5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47" name="直接连接符 4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3" name="任意多边形: 形状 5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60" name="矩形 59"/>
          <p:cNvSpPr/>
          <p:nvPr/>
        </p:nvSpPr>
        <p:spPr>
          <a:xfrm>
            <a:off x="755471" y="1520083"/>
            <a:ext cx="2954655" cy="535531"/>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2. </a:t>
            </a:r>
            <a:r>
              <a:rPr lang="zh-CN" altLang="en-US" sz="2400" dirty="0">
                <a:solidFill>
                  <a:srgbClr val="0070C0"/>
                </a:solidFill>
                <a:latin typeface="Times New Roman" panose="02020603050405020304" pitchFamily="18" charset="0"/>
                <a:cs typeface="Times New Roman" panose="02020603050405020304" pitchFamily="18" charset="0"/>
              </a:rPr>
              <a:t>树的带权路径长度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2" name="矩形 1"/>
          <p:cNvSpPr/>
          <p:nvPr/>
        </p:nvSpPr>
        <p:spPr>
          <a:xfrm>
            <a:off x="1076300" y="2276190"/>
            <a:ext cx="5328737" cy="4247317"/>
          </a:xfrm>
          <a:prstGeom prst="rect">
            <a:avLst/>
          </a:prstGeom>
        </p:spPr>
        <p:txBody>
          <a:bodyPr wrap="square">
            <a:spAutoFit/>
          </a:bodyPr>
          <a:lstStyle/>
          <a:p>
            <a:pPr>
              <a:lnSpc>
                <a:spcPts val="3600"/>
              </a:lnSpc>
            </a:pPr>
            <a:r>
              <a:rPr lang="zh-CN" altLang="en-US" sz="2800" dirty="0">
                <a:solidFill>
                  <a:srgbClr val="0070C0"/>
                </a:solidFill>
                <a:latin typeface="Times New Roman" panose="02020603050405020304" pitchFamily="18" charset="0"/>
                <a:cs typeface="Times New Roman" panose="02020603050405020304" pitchFamily="18" charset="0"/>
              </a:rPr>
              <a:t>树的带权路径长度</a:t>
            </a:r>
            <a:r>
              <a:rPr lang="zh-CN" altLang="en-US" sz="2800" dirty="0">
                <a:latin typeface="Times New Roman" panose="02020603050405020304" pitchFamily="18" charset="0"/>
                <a:cs typeface="Times New Roman" panose="02020603050405020304" pitchFamily="18" charset="0"/>
              </a:rPr>
              <a:t>是指树中所有叶子结点的带权路径长度之和，记作：</a:t>
            </a:r>
            <a:endParaRPr lang="en-US" altLang="zh-CN" sz="2800" dirty="0">
              <a:latin typeface="Times New Roman" panose="02020603050405020304" pitchFamily="18" charset="0"/>
              <a:cs typeface="Times New Roman" panose="02020603050405020304" pitchFamily="18" charset="0"/>
            </a:endParaRPr>
          </a:p>
          <a:p>
            <a:pPr>
              <a:lnSpc>
                <a:spcPts val="3600"/>
              </a:lnSpc>
            </a:pPr>
            <a:endParaRPr lang="en-US" altLang="zh-CN" sz="2800" dirty="0">
              <a:latin typeface="Times New Roman" panose="02020603050405020304" pitchFamily="18" charset="0"/>
              <a:cs typeface="Times New Roman" panose="02020603050405020304" pitchFamily="18" charset="0"/>
            </a:endParaRPr>
          </a:p>
          <a:p>
            <a:pPr>
              <a:lnSpc>
                <a:spcPts val="3600"/>
              </a:lnSpc>
            </a:pPr>
            <a:r>
              <a:rPr lang="zh-CN" altLang="en-US" sz="2800" dirty="0">
                <a:latin typeface="Times New Roman" panose="02020603050405020304" pitchFamily="18" charset="0"/>
                <a:cs typeface="Times New Roman" panose="02020603050405020304" pitchFamily="18" charset="0"/>
              </a:rPr>
              <a:t>（其中，</a:t>
            </a:r>
            <a:r>
              <a:rPr lang="en-US" altLang="zh-CN" sz="2800" i="1" dirty="0">
                <a:latin typeface="Times New Roman" panose="02020603050405020304" pitchFamily="18" charset="0"/>
                <a:cs typeface="Times New Roman" panose="02020603050405020304" pitchFamily="18" charset="0"/>
              </a:rPr>
              <a:t>n</a:t>
            </a:r>
            <a:r>
              <a:rPr lang="zh-CN" altLang="en-US" sz="2800" dirty="0">
                <a:latin typeface="Times New Roman" panose="02020603050405020304" pitchFamily="18" charset="0"/>
                <a:cs typeface="Times New Roman" panose="02020603050405020304" pitchFamily="18" charset="0"/>
              </a:rPr>
              <a:t>为叶子结点的数目，</a:t>
            </a:r>
            <a:r>
              <a:rPr lang="en-US" altLang="zh-CN" sz="2800" i="1" dirty="0">
                <a:latin typeface="Times New Roman" panose="02020603050405020304" pitchFamily="18" charset="0"/>
                <a:cs typeface="Times New Roman" panose="02020603050405020304" pitchFamily="18" charset="0"/>
              </a:rPr>
              <a:t>Wi</a:t>
            </a:r>
            <a:r>
              <a:rPr lang="zh-CN" altLang="en-US" sz="2800" dirty="0">
                <a:latin typeface="Times New Roman" panose="02020603050405020304" pitchFamily="18" charset="0"/>
                <a:cs typeface="Times New Roman" panose="02020603050405020304" pitchFamily="18" charset="0"/>
              </a:rPr>
              <a:t>为第</a:t>
            </a:r>
            <a:r>
              <a:rPr lang="en-US" altLang="zh-CN" sz="2800" i="1" dirty="0" err="1">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个叶子结点的权，</a:t>
            </a:r>
            <a:r>
              <a:rPr lang="en-US" altLang="zh-CN" sz="2800" i="1" dirty="0">
                <a:latin typeface="Times New Roman" panose="02020603050405020304" pitchFamily="18" charset="0"/>
                <a:cs typeface="Times New Roman" panose="02020603050405020304" pitchFamily="18" charset="0"/>
              </a:rPr>
              <a:t>Li</a:t>
            </a:r>
            <a:r>
              <a:rPr lang="zh-CN" altLang="en-US" sz="2800" dirty="0">
                <a:latin typeface="Times New Roman" panose="02020603050405020304" pitchFamily="18" charset="0"/>
                <a:cs typeface="Times New Roman" panose="02020603050405020304" pitchFamily="18" charset="0"/>
              </a:rPr>
              <a:t>为根结点到第</a:t>
            </a:r>
            <a:r>
              <a:rPr lang="en-US" altLang="zh-CN" sz="2800" i="1" dirty="0" err="1">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个叶子结点的路径长度，可知</a:t>
            </a:r>
            <a:r>
              <a:rPr lang="en-US" altLang="zh-CN" sz="2800" i="1" dirty="0" err="1">
                <a:latin typeface="Times New Roman" panose="02020603050405020304" pitchFamily="18" charset="0"/>
                <a:cs typeface="Times New Roman" panose="02020603050405020304" pitchFamily="18" charset="0"/>
              </a:rPr>
              <a:t>WiLi</a:t>
            </a:r>
            <a:r>
              <a:rPr lang="zh-CN" altLang="en-US" sz="2800" dirty="0">
                <a:latin typeface="Times New Roman" panose="02020603050405020304" pitchFamily="18" charset="0"/>
                <a:cs typeface="Times New Roman" panose="02020603050405020304" pitchFamily="18" charset="0"/>
              </a:rPr>
              <a:t>为第</a:t>
            </a:r>
            <a:r>
              <a:rPr lang="en-US" altLang="zh-CN" sz="2800" i="1" dirty="0" err="1">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个叶子结点的带权路径长度）。</a:t>
            </a:r>
            <a:endParaRPr lang="en-US" altLang="zh-CN" sz="28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7524791" y="735687"/>
            <a:ext cx="2661756" cy="2224254"/>
            <a:chOff x="1533371" y="3944722"/>
            <a:chExt cx="2819880" cy="2356388"/>
          </a:xfrm>
        </p:grpSpPr>
        <p:grpSp>
          <p:nvGrpSpPr>
            <p:cNvPr id="8" name="组合 7"/>
            <p:cNvGrpSpPr/>
            <p:nvPr/>
          </p:nvGrpSpPr>
          <p:grpSpPr>
            <a:xfrm>
              <a:off x="2357936" y="3944722"/>
              <a:ext cx="1995315" cy="2356388"/>
              <a:chOff x="5103906" y="1511948"/>
              <a:chExt cx="1995315" cy="2356388"/>
            </a:xfrm>
          </p:grpSpPr>
          <p:cxnSp>
            <p:nvCxnSpPr>
              <p:cNvPr id="76" name="直接连接符 75"/>
              <p:cNvCxnSpPr/>
              <p:nvPr/>
            </p:nvCxnSpPr>
            <p:spPr>
              <a:xfrm flipH="1">
                <a:off x="6147476" y="3151077"/>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5904132" y="1511948"/>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234197" y="1835696"/>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5550969" y="1835697"/>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6449164" y="2135030"/>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370649" y="2135030"/>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flipH="1">
                <a:off x="5295776" y="2472913"/>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5679515" y="2481063"/>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5103906" y="2797796"/>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9</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椭圆 70"/>
              <p:cNvSpPr/>
              <p:nvPr/>
            </p:nvSpPr>
            <p:spPr>
              <a:xfrm>
                <a:off x="5636969" y="2806434"/>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7</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72" name="直接连接符 71"/>
              <p:cNvCxnSpPr/>
              <p:nvPr/>
            </p:nvCxnSpPr>
            <p:spPr>
              <a:xfrm flipH="1">
                <a:off x="6374290" y="2472913"/>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758029" y="2481063"/>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6182420" y="2797796"/>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5" name="椭圆 74"/>
              <p:cNvSpPr/>
              <p:nvPr/>
            </p:nvSpPr>
            <p:spPr>
              <a:xfrm>
                <a:off x="6715483" y="2806434"/>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5</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484080" y="3159227"/>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5955606" y="3475960"/>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2</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9" name="椭圆 78"/>
              <p:cNvSpPr/>
              <p:nvPr/>
            </p:nvSpPr>
            <p:spPr>
              <a:xfrm>
                <a:off x="6441534" y="3484598"/>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3</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9" name="矩形 8"/>
            <p:cNvSpPr/>
            <p:nvPr/>
          </p:nvSpPr>
          <p:spPr>
            <a:xfrm>
              <a:off x="1533371" y="4372836"/>
              <a:ext cx="195705" cy="358666"/>
            </a:xfrm>
            <a:prstGeom prst="rect">
              <a:avLst/>
            </a:prstGeom>
          </p:spPr>
          <p:txBody>
            <a:bodyPr wrap="none">
              <a:spAutoFit/>
            </a:bodyPr>
            <a:lstStyle/>
            <a:p>
              <a:endParaRPr lang="zh-CN" altLang="en-US" sz="1600"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8117637" y="3852450"/>
            <a:ext cx="2243889" cy="2106235"/>
            <a:chOff x="7839520" y="3897588"/>
            <a:chExt cx="2379053" cy="2233107"/>
          </a:xfrm>
        </p:grpSpPr>
        <p:sp>
          <p:nvSpPr>
            <p:cNvPr id="82" name="矩形 81"/>
            <p:cNvSpPr/>
            <p:nvPr/>
          </p:nvSpPr>
          <p:spPr>
            <a:xfrm>
              <a:off x="8031389" y="4037539"/>
              <a:ext cx="195859" cy="358947"/>
            </a:xfrm>
            <a:prstGeom prst="rect">
              <a:avLst/>
            </a:prstGeom>
          </p:spPr>
          <p:txBody>
            <a:bodyPr wrap="none">
              <a:spAutoFit/>
            </a:bodyPr>
            <a:lstStyle/>
            <a:p>
              <a:endParaRPr lang="zh-CN" altLang="en-US" sz="16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7839520" y="3897588"/>
              <a:ext cx="2379053" cy="2233107"/>
              <a:chOff x="7839520" y="3897588"/>
              <a:chExt cx="2379053" cy="2233107"/>
            </a:xfrm>
          </p:grpSpPr>
          <p:cxnSp>
            <p:nvCxnSpPr>
              <p:cNvPr id="101" name="直接连接符 100"/>
              <p:cNvCxnSpPr/>
              <p:nvPr/>
            </p:nvCxnSpPr>
            <p:spPr>
              <a:xfrm>
                <a:off x="8980167" y="4813925"/>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8296939" y="4813926"/>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9238451" y="3897588"/>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p:cNvCxnSpPr/>
              <p:nvPr/>
            </p:nvCxnSpPr>
            <p:spPr>
              <a:xfrm>
                <a:off x="9568516" y="4221336"/>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8885288" y="4221337"/>
                <a:ext cx="406836" cy="321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9184778" y="5075553"/>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88" name="椭圆 87"/>
              <p:cNvSpPr/>
              <p:nvPr/>
            </p:nvSpPr>
            <p:spPr>
              <a:xfrm>
                <a:off x="8106263" y="5075553"/>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flipH="1">
                <a:off x="8031390" y="5413436"/>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8415129" y="5421586"/>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7839520" y="5738319"/>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2</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2" name="椭圆 91"/>
              <p:cNvSpPr/>
              <p:nvPr/>
            </p:nvSpPr>
            <p:spPr>
              <a:xfrm>
                <a:off x="8372583" y="5746957"/>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7</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93" name="直接连接符 92"/>
              <p:cNvCxnSpPr/>
              <p:nvPr/>
            </p:nvCxnSpPr>
            <p:spPr>
              <a:xfrm flipH="1">
                <a:off x="9109904" y="5413436"/>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9493643" y="5421586"/>
                <a:ext cx="149745" cy="380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椭圆 94"/>
              <p:cNvSpPr/>
              <p:nvPr/>
            </p:nvSpPr>
            <p:spPr>
              <a:xfrm>
                <a:off x="8918034" y="5738319"/>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5</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6" name="椭圆 95"/>
              <p:cNvSpPr/>
              <p:nvPr/>
            </p:nvSpPr>
            <p:spPr>
              <a:xfrm>
                <a:off x="9451097" y="5746957"/>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9</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0" name="椭圆 99"/>
              <p:cNvSpPr/>
              <p:nvPr/>
            </p:nvSpPr>
            <p:spPr>
              <a:xfrm>
                <a:off x="8650102" y="4490177"/>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9834835" y="4521949"/>
                <a:ext cx="383738" cy="3837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lumMod val="25000"/>
                      </a:schemeClr>
                    </a:solidFill>
                    <a:latin typeface="Times New Roman" panose="02020603050405020304" pitchFamily="18" charset="0"/>
                    <a:cs typeface="Times New Roman" panose="02020603050405020304" pitchFamily="18" charset="0"/>
                  </a:rPr>
                  <a:t>3</a:t>
                </a:r>
                <a:endParaRPr lang="zh-CN" altLang="en-US" dirty="0">
                  <a:solidFill>
                    <a:schemeClr val="bg2">
                      <a:lumMod val="25000"/>
                    </a:schemeClr>
                  </a:solidFill>
                  <a:latin typeface="Times New Roman" panose="02020603050405020304" pitchFamily="18" charset="0"/>
                  <a:cs typeface="Times New Roman" panose="02020603050405020304" pitchFamily="18" charset="0"/>
                </a:endParaRPr>
              </a:p>
            </p:txBody>
          </p:sp>
        </p:grpSp>
      </p:grpSp>
      <p:grpSp>
        <p:nvGrpSpPr>
          <p:cNvPr id="80" name="组合 42"/>
          <p:cNvGrpSpPr/>
          <p:nvPr/>
        </p:nvGrpSpPr>
        <p:grpSpPr>
          <a:xfrm>
            <a:off x="705534" y="1971754"/>
            <a:ext cx="6027091" cy="4702001"/>
            <a:chOff x="1584402" y="1892717"/>
            <a:chExt cx="9062674" cy="3834166"/>
          </a:xfrm>
        </p:grpSpPr>
        <p:grpSp>
          <p:nvGrpSpPr>
            <p:cNvPr id="81" name="组合 44"/>
            <p:cNvGrpSpPr/>
            <p:nvPr/>
          </p:nvGrpSpPr>
          <p:grpSpPr>
            <a:xfrm>
              <a:off x="1584402" y="3589771"/>
              <a:ext cx="9062674" cy="2137112"/>
              <a:chOff x="1584402" y="3589771"/>
              <a:chExt cx="9062674" cy="2137112"/>
            </a:xfrm>
          </p:grpSpPr>
          <p:sp>
            <p:nvSpPr>
              <p:cNvPr id="110" name="任意多边形: 形状 7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7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7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梯形 4"/>
              <p:cNvSpPr/>
              <p:nvPr/>
            </p:nvSpPr>
            <p:spPr>
              <a:xfrm rot="2130627" flipV="1">
                <a:off x="1595475" y="5372895"/>
                <a:ext cx="351648" cy="15537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7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5" name="任意多边形: 形状 7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8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8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45"/>
            <p:cNvGrpSpPr/>
            <p:nvPr/>
          </p:nvGrpSpPr>
          <p:grpSpPr>
            <a:xfrm flipH="1" flipV="1">
              <a:off x="1584402" y="1892717"/>
              <a:ext cx="9062674" cy="2148239"/>
              <a:chOff x="1584402" y="3589773"/>
              <a:chExt cx="9062674" cy="2148239"/>
            </a:xfrm>
          </p:grpSpPr>
          <p:sp>
            <p:nvSpPr>
              <p:cNvPr id="97" name="任意多边形: 形状 64"/>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65"/>
              <p:cNvSpPr/>
              <p:nvPr/>
            </p:nvSpPr>
            <p:spPr>
              <a:xfrm flipV="1">
                <a:off x="2795160" y="5606707"/>
                <a:ext cx="851791"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梯形 4"/>
              <p:cNvSpPr/>
              <p:nvPr/>
            </p:nvSpPr>
            <p:spPr>
              <a:xfrm rot="1982900" flipV="1">
                <a:off x="1768725" y="5428714"/>
                <a:ext cx="346978" cy="12210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6"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3" name="Object 12"/>
          <p:cNvGraphicFramePr>
            <a:graphicFrameLocks noChangeAspect="1"/>
          </p:cNvGraphicFramePr>
          <p:nvPr/>
        </p:nvGraphicFramePr>
        <p:xfrm>
          <a:off x="2232798" y="3292092"/>
          <a:ext cx="3307868" cy="660040"/>
        </p:xfrm>
        <a:graphic>
          <a:graphicData uri="http://schemas.openxmlformats.org/presentationml/2006/ole">
            <mc:AlternateContent xmlns:mc="http://schemas.openxmlformats.org/markup-compatibility/2006">
              <mc:Choice xmlns:v="urn:schemas-microsoft-com:vml" Requires="v">
                <p:oleObj spid="_x0000_s1028" name="公式" r:id="rId1" imgW="1066800" imgH="292100" progId="Equation.3">
                  <p:embed/>
                </p:oleObj>
              </mc:Choice>
              <mc:Fallback>
                <p:oleObj name="公式" r:id="rId1" imgW="1066800" imgH="292100" progId="Equation.3">
                  <p:embed/>
                  <p:pic>
                    <p:nvPicPr>
                      <p:cNvPr id="0" name="图片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798" y="3292092"/>
                        <a:ext cx="3307868" cy="660040"/>
                      </a:xfrm>
                      <a:prstGeom prst="rect">
                        <a:avLst/>
                      </a:prstGeom>
                      <a:noFill/>
                    </p:spPr>
                  </p:pic>
                </p:oleObj>
              </mc:Fallback>
            </mc:AlternateContent>
          </a:graphicData>
        </a:graphic>
      </p:graphicFrame>
      <p:sp>
        <p:nvSpPr>
          <p:cNvPr id="14" name="Rectangle 13"/>
          <p:cNvSpPr/>
          <p:nvPr/>
        </p:nvSpPr>
        <p:spPr>
          <a:xfrm>
            <a:off x="7820300" y="3092274"/>
            <a:ext cx="3233578" cy="369332"/>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WPL</a:t>
            </a:r>
            <a:r>
              <a:rPr lang="en-US" altLang="zh-CN" dirty="0">
                <a:latin typeface="Times New Roman" panose="02020603050405020304" pitchFamily="18" charset="0"/>
                <a:cs typeface="Times New Roman" panose="02020603050405020304" pitchFamily="18" charset="0"/>
              </a:rPr>
              <a:t> = 2*(9+7+5)+3*(2+3) = 57</a:t>
            </a:r>
            <a:endParaRPr lang="zh-CN" alt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7781480" y="6190124"/>
            <a:ext cx="3348994" cy="369332"/>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WPL</a:t>
            </a:r>
            <a:r>
              <a:rPr lang="en-US" altLang="zh-CN" dirty="0">
                <a:latin typeface="Times New Roman" panose="02020603050405020304" pitchFamily="18" charset="0"/>
                <a:cs typeface="Times New Roman" panose="02020603050405020304" pitchFamily="18" charset="0"/>
              </a:rPr>
              <a:t>(b) = 1*3+3*(2+7+5+9) = 72</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2" grpId="0"/>
      <p:bldP spid="14"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49001" y="555626"/>
            <a:ext cx="3565799" cy="876848"/>
            <a:chOff x="326687" y="247818"/>
            <a:chExt cx="4861582" cy="725466"/>
          </a:xfrm>
        </p:grpSpPr>
        <p:sp>
          <p:nvSpPr>
            <p:cNvPr id="43" name="文本框 42"/>
            <p:cNvSpPr txBox="1"/>
            <p:nvPr/>
          </p:nvSpPr>
          <p:spPr bwMode="auto">
            <a:xfrm>
              <a:off x="536311" y="412204"/>
              <a:ext cx="44650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哈夫曼树及其构造方法</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8" name="矩形 17"/>
          <p:cNvSpPr/>
          <p:nvPr/>
        </p:nvSpPr>
        <p:spPr>
          <a:xfrm>
            <a:off x="886459" y="1624935"/>
            <a:ext cx="10610216" cy="887422"/>
          </a:xfrm>
          <a:prstGeom prst="rect">
            <a:avLst/>
          </a:prstGeom>
        </p:spPr>
        <p:txBody>
          <a:bodyPr wrap="square">
            <a:spAutoFit/>
          </a:bodyPr>
          <a:lstStyle/>
          <a:p>
            <a:pPr>
              <a:lnSpc>
                <a:spcPts val="3100"/>
              </a:lnSpc>
            </a:pPr>
            <a:r>
              <a:rPr lang="zh-CN" altLang="en-US" sz="2400" dirty="0">
                <a:latin typeface="Times New Roman" panose="02020603050405020304" pitchFamily="18" charset="0"/>
                <a:cs typeface="Times New Roman" panose="02020603050405020304" pitchFamily="18" charset="0"/>
              </a:rPr>
              <a:t>在由</a:t>
            </a:r>
            <a:r>
              <a:rPr lang="en-US" altLang="zh-CN" sz="2400" i="1"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个叶子结点构成的一类二叉树中，具有最短带权路径长度的二叉树称为</a:t>
            </a:r>
            <a:r>
              <a:rPr lang="zh-CN" altLang="en-US" sz="2400" dirty="0">
                <a:solidFill>
                  <a:srgbClr val="0070C0"/>
                </a:solidFill>
                <a:latin typeface="Times New Roman" panose="02020603050405020304" pitchFamily="18" charset="0"/>
                <a:cs typeface="Times New Roman" panose="02020603050405020304" pitchFamily="18" charset="0"/>
              </a:rPr>
              <a:t>哈夫曼树。</a:t>
            </a:r>
            <a:r>
              <a:rPr lang="zh-CN" altLang="en-US" sz="2400" dirty="0">
                <a:latin typeface="Times New Roman" panose="02020603050405020304" pitchFamily="18" charset="0"/>
                <a:cs typeface="Times New Roman" panose="02020603050405020304" pitchFamily="18" charset="0"/>
              </a:rPr>
              <a:t>其构造方法如下：</a:t>
            </a:r>
            <a:endParaRPr lang="zh-CN" altLang="en-US" sz="2400" dirty="0">
              <a:latin typeface="Times New Roman" panose="02020603050405020304" pitchFamily="18" charset="0"/>
              <a:cs typeface="Times New Roman" panose="02020603050405020304" pitchFamily="18" charset="0"/>
            </a:endParaRPr>
          </a:p>
        </p:txBody>
      </p:sp>
      <p:sp>
        <p:nvSpPr>
          <p:cNvPr id="32" name="Rectangle 3"/>
          <p:cNvSpPr txBox="1">
            <a:spLocks noChangeArrowheads="1"/>
          </p:cNvSpPr>
          <p:nvPr/>
        </p:nvSpPr>
        <p:spPr>
          <a:xfrm>
            <a:off x="1140823" y="2841797"/>
            <a:ext cx="9910354" cy="3333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）已知</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个权值为</a:t>
            </a:r>
            <a:r>
              <a:rPr lang="en-US" altLang="zh-CN" sz="2400" dirty="0">
                <a:latin typeface="Times New Roman" panose="02020603050405020304" pitchFamily="18" charset="0"/>
                <a:cs typeface="Times New Roman" panose="02020603050405020304" pitchFamily="18" charset="0"/>
              </a:rPr>
              <a:t>Wi</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 1, 2, …, n</a:t>
            </a:r>
            <a:r>
              <a:rPr lang="zh-CN" altLang="en-US" sz="2400" dirty="0">
                <a:latin typeface="Times New Roman" panose="02020603050405020304" pitchFamily="18" charset="0"/>
                <a:cs typeface="Times New Roman" panose="02020603050405020304" pitchFamily="18" charset="0"/>
              </a:rPr>
              <a:t>）的结点，将每个结点作为根结点生成</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棵只有根结点的二叉树</a:t>
            </a:r>
            <a:r>
              <a:rPr lang="en-US" altLang="zh-CN" sz="2400" dirty="0" err="1">
                <a:latin typeface="Times New Roman" panose="02020603050405020304" pitchFamily="18" charset="0"/>
                <a:cs typeface="Times New Roman" panose="02020603050405020304" pitchFamily="18" charset="0"/>
              </a:rPr>
              <a:t>Ti</a:t>
            </a:r>
            <a:r>
              <a:rPr lang="zh-CN" altLang="en-US" sz="2400" dirty="0">
                <a:latin typeface="Times New Roman" panose="02020603050405020304" pitchFamily="18" charset="0"/>
                <a:cs typeface="Times New Roman" panose="02020603050405020304" pitchFamily="18" charset="0"/>
              </a:rPr>
              <a:t>，形成森林</a:t>
            </a:r>
            <a:r>
              <a:rPr lang="en-US" altLang="zh-CN" sz="2400" dirty="0">
                <a:latin typeface="Times New Roman" panose="02020603050405020304" pitchFamily="18" charset="0"/>
                <a:cs typeface="Times New Roman" panose="02020603050405020304" pitchFamily="18" charset="0"/>
              </a:rPr>
              <a:t>F={T1, T2, …, </a:t>
            </a:r>
            <a:r>
              <a:rPr lang="en-US" altLang="zh-CN" sz="2400" dirty="0" err="1">
                <a:latin typeface="Times New Roman" panose="02020603050405020304" pitchFamily="18" charset="0"/>
                <a:cs typeface="Times New Roman" panose="02020603050405020304" pitchFamily="18" charset="0"/>
              </a:rPr>
              <a:t>Tn</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）从森林</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中选出根结点权值最小的两棵二叉树</a:t>
            </a:r>
            <a:r>
              <a:rPr lang="en-US" altLang="zh-CN" sz="2400" dirty="0" err="1">
                <a:latin typeface="Times New Roman" panose="02020603050405020304" pitchFamily="18" charset="0"/>
                <a:cs typeface="Times New Roman" panose="02020603050405020304" pitchFamily="18" charset="0"/>
              </a:rPr>
              <a:t>Tp</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Tq</a:t>
            </a:r>
            <a:r>
              <a:rPr lang="zh-CN" altLang="en-US" sz="2400" dirty="0">
                <a:latin typeface="Times New Roman" panose="02020603050405020304" pitchFamily="18" charset="0"/>
                <a:cs typeface="Times New Roman" panose="02020603050405020304" pitchFamily="18" charset="0"/>
              </a:rPr>
              <a:t>，并通过添加新的根结点将它们合并为一棵新二叉树，新二叉树中</a:t>
            </a:r>
            <a:r>
              <a:rPr lang="en-US" altLang="zh-CN" sz="2400" dirty="0" err="1">
                <a:latin typeface="Times New Roman" panose="02020603050405020304" pitchFamily="18" charset="0"/>
                <a:cs typeface="Times New Roman" panose="02020603050405020304" pitchFamily="18" charset="0"/>
              </a:rPr>
              <a:t>Tp</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Tq</a:t>
            </a:r>
            <a:r>
              <a:rPr lang="zh-CN" altLang="en-US" sz="2400" dirty="0">
                <a:latin typeface="Times New Roman" panose="02020603050405020304" pitchFamily="18" charset="0"/>
                <a:cs typeface="Times New Roman" panose="02020603050405020304" pitchFamily="18" charset="0"/>
              </a:rPr>
              <a:t>分别作为根结点的左子树和右子树，且根结点的权值等于</a:t>
            </a:r>
            <a:r>
              <a:rPr lang="en-US" altLang="zh-CN" sz="2400" dirty="0" err="1">
                <a:latin typeface="Times New Roman" panose="02020603050405020304" pitchFamily="18" charset="0"/>
                <a:cs typeface="Times New Roman" panose="02020603050405020304" pitchFamily="18" charset="0"/>
              </a:rPr>
              <a:t>Tp</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Tq</a:t>
            </a:r>
            <a:r>
              <a:rPr lang="zh-CN" altLang="en-US" sz="2400" dirty="0">
                <a:latin typeface="Times New Roman" panose="02020603050405020304" pitchFamily="18" charset="0"/>
                <a:cs typeface="Times New Roman" panose="02020603050405020304" pitchFamily="18" charset="0"/>
              </a:rPr>
              <a:t>两棵二叉树的根结点权值之和。以合并后生成的新二叉树替代森林</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中的原有二叉树</a:t>
            </a:r>
            <a:r>
              <a:rPr lang="en-US" altLang="zh-CN" sz="2400" dirty="0" err="1">
                <a:latin typeface="Times New Roman" panose="02020603050405020304" pitchFamily="18" charset="0"/>
                <a:cs typeface="Times New Roman" panose="02020603050405020304" pitchFamily="18" charset="0"/>
              </a:rPr>
              <a:t>Tp</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Tq</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25000"/>
              </a:lnSpc>
              <a:spcBef>
                <a:spcPts val="0"/>
              </a:spcBef>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）重复步骤（</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），直至森林</a:t>
            </a:r>
            <a:r>
              <a:rPr lang="en-US" altLang="zh-CN" sz="2400" dirty="0">
                <a:latin typeface="Times New Roman" panose="02020603050405020304" pitchFamily="18" charset="0"/>
                <a:cs typeface="Times New Roman" panose="02020603050405020304" pitchFamily="18" charset="0"/>
              </a:rPr>
              <a:t>F</a:t>
            </a:r>
            <a:r>
              <a:rPr lang="zh-CN" altLang="en-US" sz="2400" dirty="0">
                <a:latin typeface="Times New Roman" panose="02020603050405020304" pitchFamily="18" charset="0"/>
                <a:cs typeface="Times New Roman" panose="02020603050405020304" pitchFamily="18" charset="0"/>
              </a:rPr>
              <a:t>中只存在一棵二叉树。</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rot="16200000">
            <a:off x="4113591" y="-804800"/>
            <a:ext cx="3947204" cy="10577075"/>
            <a:chOff x="1996102" y="2028346"/>
            <a:chExt cx="1420669" cy="3175924"/>
          </a:xfrm>
          <a:solidFill>
            <a:srgbClr val="0070C0"/>
          </a:solidFill>
        </p:grpSpPr>
        <p:sp>
          <p:nvSpPr>
            <p:cNvPr id="34" name="任意多边形: 形状 33"/>
            <p:cNvSpPr/>
            <p:nvPr/>
          </p:nvSpPr>
          <p:spPr>
            <a:xfrm>
              <a:off x="1996102" y="2028346"/>
              <a:ext cx="1402630" cy="3175924"/>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任意多边形: 形状 34"/>
            <p:cNvSpPr/>
            <p:nvPr/>
          </p:nvSpPr>
          <p:spPr>
            <a:xfrm rot="21033833">
              <a:off x="3142242" y="4923509"/>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animEffect transition="in" filter="fade">
                                      <p:cBhvr>
                                        <p:cTn id="19" dur="500"/>
                                        <p:tgtEl>
                                          <p:spTgt spid="32">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xEl>
                                              <p:pRg st="1" end="1"/>
                                            </p:txEl>
                                          </p:spTgt>
                                        </p:tgtEl>
                                        <p:attrNameLst>
                                          <p:attrName>style.visibility</p:attrName>
                                        </p:attrNameLst>
                                      </p:cBhvr>
                                      <p:to>
                                        <p:strVal val="visible"/>
                                      </p:to>
                                    </p:set>
                                    <p:animEffect transition="in" filter="fade">
                                      <p:cBhvr>
                                        <p:cTn id="23" dur="500"/>
                                        <p:tgtEl>
                                          <p:spTgt spid="32">
                                            <p:txEl>
                                              <p:p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
                                            <p:txEl>
                                              <p:pRg st="2" end="2"/>
                                            </p:txEl>
                                          </p:spTgt>
                                        </p:tgtEl>
                                        <p:attrNameLst>
                                          <p:attrName>style.visibility</p:attrName>
                                        </p:attrNameLst>
                                      </p:cBhvr>
                                      <p:to>
                                        <p:strVal val="visible"/>
                                      </p:to>
                                    </p:set>
                                    <p:animEffect transition="in" filter="fade">
                                      <p:cBhvr>
                                        <p:cTn id="27"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49001" y="555626"/>
            <a:ext cx="3565799" cy="876848"/>
            <a:chOff x="326687" y="247818"/>
            <a:chExt cx="4861582" cy="725466"/>
          </a:xfrm>
        </p:grpSpPr>
        <p:sp>
          <p:nvSpPr>
            <p:cNvPr id="43" name="文本框 42"/>
            <p:cNvSpPr txBox="1"/>
            <p:nvPr/>
          </p:nvSpPr>
          <p:spPr bwMode="auto">
            <a:xfrm>
              <a:off x="536311" y="412204"/>
              <a:ext cx="44650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哈夫曼树及其构造方法</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5" name="组合 34"/>
          <p:cNvGrpSpPr/>
          <p:nvPr/>
        </p:nvGrpSpPr>
        <p:grpSpPr>
          <a:xfrm>
            <a:off x="1974535" y="1779266"/>
            <a:ext cx="8526924" cy="1608368"/>
            <a:chOff x="1584402" y="1903846"/>
            <a:chExt cx="9062674" cy="3823037"/>
          </a:xfrm>
        </p:grpSpPr>
        <p:grpSp>
          <p:nvGrpSpPr>
            <p:cNvPr id="37" name="组合 36"/>
            <p:cNvGrpSpPr/>
            <p:nvPr/>
          </p:nvGrpSpPr>
          <p:grpSpPr>
            <a:xfrm>
              <a:off x="1584402" y="3589771"/>
              <a:ext cx="9062674" cy="2137112"/>
              <a:chOff x="1584402" y="3589771"/>
              <a:chExt cx="9062674" cy="2137112"/>
            </a:xfrm>
          </p:grpSpPr>
          <p:sp>
            <p:nvSpPr>
              <p:cNvPr id="72" name="任意多边形: 形状 7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3" name="梯形 7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4" name="梯形 7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5" name="梯形 4"/>
              <p:cNvSpPr/>
              <p:nvPr/>
            </p:nvSpPr>
            <p:spPr>
              <a:xfrm rot="1967184" flipV="1">
                <a:off x="1611738" y="5306816"/>
                <a:ext cx="324514" cy="16577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6" name="椭圆 7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77" name="任意多边形: 形状 7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任意多边形: 形状 7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任意多边形: 形状 7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任意多边形: 形状 7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flipH="1" flipV="1">
              <a:off x="1584402" y="1903846"/>
              <a:ext cx="9062674" cy="2137110"/>
              <a:chOff x="1584402" y="3589773"/>
              <a:chExt cx="9062674" cy="2137110"/>
            </a:xfrm>
          </p:grpSpPr>
          <p:sp>
            <p:nvSpPr>
              <p:cNvPr id="39" name="任意多边形: 形状 38"/>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梯形 3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梯形 4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梯形 4"/>
              <p:cNvSpPr/>
              <p:nvPr/>
            </p:nvSpPr>
            <p:spPr>
              <a:xfrm rot="2050657" flipV="1">
                <a:off x="1605567" y="5328972"/>
                <a:ext cx="351573" cy="17833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7" name="椭圆 6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8" name="任意多边形: 形状 6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9" name="任意多边形: 形状 6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任意多边形: 形状 6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1" name="任意多边形: 形状 7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6" name="矩形 35"/>
          <p:cNvSpPr/>
          <p:nvPr/>
        </p:nvSpPr>
        <p:spPr>
          <a:xfrm>
            <a:off x="2588196" y="2105587"/>
            <a:ext cx="7299255" cy="973280"/>
          </a:xfrm>
          <a:prstGeom prst="rect">
            <a:avLst/>
          </a:prstGeom>
        </p:spPr>
        <p:txBody>
          <a:bodyPr wrap="square">
            <a:spAutoFit/>
          </a:bodyPr>
          <a:lstStyle/>
          <a:p>
            <a:pPr algn="just">
              <a:lnSpc>
                <a:spcPct val="125000"/>
              </a:lnSpc>
              <a:spcBef>
                <a:spcPts val="600"/>
              </a:spcBef>
            </a:pPr>
            <a:r>
              <a:rPr lang="zh-CN" altLang="en-US" sz="2400" dirty="0">
                <a:solidFill>
                  <a:srgbClr val="FF000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画出权值分别为</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7</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9</a:t>
            </a:r>
            <a:r>
              <a:rPr lang="zh-CN" altLang="en-US" sz="2400" dirty="0">
                <a:latin typeface="Times New Roman" panose="02020603050405020304" pitchFamily="18" charset="0"/>
                <a:cs typeface="Times New Roman" panose="02020603050405020304" pitchFamily="18" charset="0"/>
              </a:rPr>
              <a:t>的结点构造成哈夫曼树的过程。</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49001" y="555626"/>
            <a:ext cx="4272849" cy="876848"/>
            <a:chOff x="326687" y="247818"/>
            <a:chExt cx="5230925" cy="725466"/>
          </a:xfrm>
        </p:grpSpPr>
        <p:sp>
          <p:nvSpPr>
            <p:cNvPr id="43" name="文本框 42"/>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157" name="组合 156"/>
          <p:cNvGrpSpPr/>
          <p:nvPr/>
        </p:nvGrpSpPr>
        <p:grpSpPr>
          <a:xfrm>
            <a:off x="1857676" y="1841421"/>
            <a:ext cx="8316227" cy="3981863"/>
            <a:chOff x="6929121" y="2200153"/>
            <a:chExt cx="4290597" cy="3459164"/>
          </a:xfrm>
        </p:grpSpPr>
        <p:sp>
          <p:nvSpPr>
            <p:cNvPr id="158" name="Rectangle 3"/>
            <p:cNvSpPr txBox="1">
              <a:spLocks noChangeArrowheads="1"/>
            </p:cNvSpPr>
            <p:nvPr/>
          </p:nvSpPr>
          <p:spPr>
            <a:xfrm>
              <a:off x="7141246" y="2470453"/>
              <a:ext cx="3946775" cy="30920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a:solidFill>
                    <a:schemeClr val="bg2">
                      <a:lumMod val="25000"/>
                    </a:schemeClr>
                  </a:solidFill>
                  <a:latin typeface="+mn-ea"/>
                </a:rPr>
                <a:t>哈夫曼码是利用哈夫曼树得到的一种不定长的二进制编码，它在数据压缩领域有着广泛应用。</a:t>
              </a:r>
              <a:endParaRPr lang="en-US" altLang="zh-CN" sz="2400" dirty="0">
                <a:solidFill>
                  <a:schemeClr val="bg2">
                    <a:lumMod val="25000"/>
                  </a:schemeClr>
                </a:solidFill>
                <a:latin typeface="+mn-ea"/>
              </a:endParaRPr>
            </a:p>
            <a:p>
              <a:pPr marL="0" indent="0">
                <a:lnSpc>
                  <a:spcPct val="150000"/>
                </a:lnSpc>
                <a:spcBef>
                  <a:spcPts val="0"/>
                </a:spcBef>
                <a:buNone/>
              </a:pPr>
              <a:r>
                <a:rPr lang="zh-CN" altLang="en-US" sz="2400" dirty="0">
                  <a:solidFill>
                    <a:srgbClr val="FF0000"/>
                  </a:solidFill>
                  <a:latin typeface="+mn-ea"/>
                </a:rPr>
                <a:t>利用哈夫曼码进行数据压缩的基本原理是</a:t>
              </a:r>
              <a:r>
                <a:rPr lang="zh-CN" altLang="en-US" sz="2400" dirty="0">
                  <a:solidFill>
                    <a:schemeClr val="bg2">
                      <a:lumMod val="25000"/>
                    </a:schemeClr>
                  </a:solidFill>
                  <a:latin typeface="+mn-ea"/>
                </a:rPr>
                <a:t>：对于出现频率较高的字符，使用较短的编码；而对于出现频率较低的字符，则使用较长的编码，从而使得用于表示字符序列的编码总长度最短、节省存储空间。</a:t>
              </a:r>
              <a:endParaRPr lang="zh-CN" altLang="en-US" sz="2400" dirty="0">
                <a:solidFill>
                  <a:srgbClr val="080808"/>
                </a:solidFill>
                <a:latin typeface="+mn-ea"/>
              </a:endParaRPr>
            </a:p>
          </p:txBody>
        </p:sp>
        <p:grpSp>
          <p:nvGrpSpPr>
            <p:cNvPr id="159" name="组合 158"/>
            <p:cNvGrpSpPr/>
            <p:nvPr/>
          </p:nvGrpSpPr>
          <p:grpSpPr>
            <a:xfrm rot="16200000">
              <a:off x="7344838" y="1784436"/>
              <a:ext cx="3459164" cy="4290597"/>
              <a:chOff x="1280369" y="2576747"/>
              <a:chExt cx="2118362" cy="2627524"/>
            </a:xfrm>
            <a:solidFill>
              <a:srgbClr val="0070C0"/>
            </a:solidFill>
          </p:grpSpPr>
          <p:sp>
            <p:nvSpPr>
              <p:cNvPr id="160" name="任意多边形: 形状 15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160"/>
              <p:cNvSpPr/>
              <p:nvPr/>
            </p:nvSpPr>
            <p:spPr>
              <a:xfrm>
                <a:off x="3067672" y="4889726"/>
                <a:ext cx="331059" cy="314545"/>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wipe(left)">
                                      <p:cBhvr>
                                        <p:cTn id="11"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84545" y="2279637"/>
            <a:ext cx="10610216" cy="887422"/>
          </a:xfrm>
          <a:prstGeom prst="rect">
            <a:avLst/>
          </a:prstGeom>
        </p:spPr>
        <p:txBody>
          <a:bodyPr wrap="square">
            <a:spAutoFit/>
          </a:bodyPr>
          <a:lstStyle/>
          <a:p>
            <a:pPr>
              <a:lnSpc>
                <a:spcPts val="3100"/>
              </a:lnSpc>
            </a:pPr>
            <a:r>
              <a:rPr lang="zh-CN" altLang="en-US" sz="2400" dirty="0">
                <a:solidFill>
                  <a:srgbClr val="0070C0"/>
                </a:solidFill>
                <a:latin typeface="Times New Roman" panose="02020603050405020304" pitchFamily="18" charset="0"/>
                <a:cs typeface="Times New Roman" panose="02020603050405020304" pitchFamily="18" charset="0"/>
              </a:rPr>
              <a:t>哈夫曼编码</a:t>
            </a:r>
            <a:r>
              <a:rPr lang="zh-CN" altLang="en-US" sz="2400" dirty="0">
                <a:latin typeface="Times New Roman" panose="02020603050405020304" pitchFamily="18" charset="0"/>
                <a:cs typeface="Times New Roman" panose="02020603050405020304" pitchFamily="18" charset="0"/>
              </a:rPr>
              <a:t>是指将用其他编码法表示的字符序列转成用哈夫曼码表示以减少存储空间，其具体方法为：</a:t>
            </a:r>
            <a:endParaRPr lang="zh-CN" altLang="en-US" sz="2400" dirty="0">
              <a:latin typeface="Times New Roman" panose="02020603050405020304" pitchFamily="18" charset="0"/>
              <a:cs typeface="Times New Roman" panose="02020603050405020304" pitchFamily="18" charset="0"/>
            </a:endParaRPr>
          </a:p>
        </p:txBody>
      </p:sp>
      <p:sp>
        <p:nvSpPr>
          <p:cNvPr id="19" name="矩形 18"/>
          <p:cNvSpPr/>
          <p:nvPr/>
        </p:nvSpPr>
        <p:spPr>
          <a:xfrm>
            <a:off x="1732661" y="3392035"/>
            <a:ext cx="8298430" cy="2964914"/>
          </a:xfrm>
          <a:prstGeom prst="rect">
            <a:avLst/>
          </a:prstGeom>
        </p:spPr>
        <p:txBody>
          <a:bodyPr wrap="square">
            <a:spAutoFit/>
          </a:bodyPr>
          <a:lstStyle/>
          <a:p>
            <a:pPr marL="612775" lvl="1" indent="-342900">
              <a:lnSpc>
                <a:spcPts val="3200"/>
              </a:lnSpc>
              <a:buFont typeface="Wingdings" panose="05000000000000000000" pitchFamily="2" charset="2"/>
              <a:buChar char="u"/>
            </a:pPr>
            <a:r>
              <a:rPr lang="zh-CN" altLang="en-US" sz="2400" dirty="0">
                <a:solidFill>
                  <a:schemeClr val="bg2">
                    <a:lumMod val="25000"/>
                  </a:schemeClr>
                </a:solidFill>
                <a:latin typeface="Times New Roman" panose="02020603050405020304" pitchFamily="18" charset="0"/>
                <a:cs typeface="Times New Roman" panose="02020603050405020304" pitchFamily="18" charset="0"/>
              </a:rPr>
              <a:t>以要编码的字符集</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C={c</a:t>
            </a:r>
            <a:r>
              <a:rPr lang="en-US" altLang="zh-CN" sz="2400" baseline="-25000" dirty="0">
                <a:solidFill>
                  <a:schemeClr val="bg2">
                    <a:lumMod val="25000"/>
                  </a:schemeClr>
                </a:solidFill>
                <a:latin typeface="Times New Roman" panose="02020603050405020304" pitchFamily="18" charset="0"/>
                <a:cs typeface="Times New Roman" panose="02020603050405020304" pitchFamily="18" charset="0"/>
              </a:rPr>
              <a:t>1</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 c</a:t>
            </a:r>
            <a:r>
              <a:rPr lang="en-US" altLang="zh-CN" sz="2400" baseline="-25000" dirty="0">
                <a:solidFill>
                  <a:schemeClr val="bg2">
                    <a:lumMod val="25000"/>
                  </a:schemeClr>
                </a:solidFill>
                <a:latin typeface="Times New Roman" panose="02020603050405020304" pitchFamily="18" charset="0"/>
                <a:cs typeface="Times New Roman" panose="02020603050405020304" pitchFamily="18" charset="0"/>
              </a:rPr>
              <a:t>2</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2400" dirty="0" err="1">
                <a:solidFill>
                  <a:schemeClr val="bg2">
                    <a:lumMod val="25000"/>
                  </a:schemeClr>
                </a:solidFill>
                <a:latin typeface="Times New Roman" panose="02020603050405020304" pitchFamily="18" charset="0"/>
                <a:cs typeface="Times New Roman" panose="02020603050405020304" pitchFamily="18" charset="0"/>
              </a:rPr>
              <a:t>c</a:t>
            </a:r>
            <a:r>
              <a:rPr lang="en-US" altLang="zh-CN" sz="2400" baseline="-25000" dirty="0" err="1">
                <a:solidFill>
                  <a:schemeClr val="bg2">
                    <a:lumMod val="25000"/>
                  </a:schemeClr>
                </a:solidFill>
                <a:latin typeface="Times New Roman" panose="02020603050405020304" pitchFamily="18" charset="0"/>
                <a:cs typeface="Times New Roman" panose="02020603050405020304" pitchFamily="18" charset="0"/>
              </a:rPr>
              <a:t>n</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作为叶子结点、字符出现的频度或次数</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W={w</a:t>
            </a:r>
            <a:r>
              <a:rPr lang="en-US" altLang="zh-CN" sz="2400" baseline="-25000" dirty="0">
                <a:solidFill>
                  <a:schemeClr val="bg2">
                    <a:lumMod val="25000"/>
                  </a:schemeClr>
                </a:solidFill>
                <a:latin typeface="Times New Roman" panose="02020603050405020304" pitchFamily="18" charset="0"/>
                <a:cs typeface="Times New Roman" panose="02020603050405020304" pitchFamily="18" charset="0"/>
              </a:rPr>
              <a:t>1</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 w</a:t>
            </a:r>
            <a:r>
              <a:rPr lang="en-US" altLang="zh-CN" sz="2400" baseline="-25000" dirty="0">
                <a:solidFill>
                  <a:schemeClr val="bg2">
                    <a:lumMod val="25000"/>
                  </a:schemeClr>
                </a:solidFill>
                <a:latin typeface="Times New Roman" panose="02020603050405020304" pitchFamily="18" charset="0"/>
                <a:cs typeface="Times New Roman" panose="02020603050405020304" pitchFamily="18" charset="0"/>
              </a:rPr>
              <a:t>2</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2400" dirty="0" err="1">
                <a:solidFill>
                  <a:schemeClr val="bg2">
                    <a:lumMod val="25000"/>
                  </a:schemeClr>
                </a:solidFill>
                <a:latin typeface="Times New Roman" panose="02020603050405020304" pitchFamily="18" charset="0"/>
                <a:cs typeface="Times New Roman" panose="02020603050405020304" pitchFamily="18" charset="0"/>
              </a:rPr>
              <a:t>w</a:t>
            </a:r>
            <a:r>
              <a:rPr lang="en-US" altLang="zh-CN" sz="2400" baseline="-25000" dirty="0" err="1">
                <a:solidFill>
                  <a:schemeClr val="bg2">
                    <a:lumMod val="25000"/>
                  </a:schemeClr>
                </a:solidFill>
                <a:latin typeface="Times New Roman" panose="02020603050405020304" pitchFamily="18" charset="0"/>
                <a:cs typeface="Times New Roman" panose="02020603050405020304" pitchFamily="18" charset="0"/>
              </a:rPr>
              <a:t>n</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作为结点的权，构造哈夫曼树。</a:t>
            </a:r>
            <a:endParaRPr lang="en-US" altLang="zh-CN" sz="2400" dirty="0">
              <a:solidFill>
                <a:schemeClr val="bg2">
                  <a:lumMod val="25000"/>
                </a:schemeClr>
              </a:solidFill>
              <a:latin typeface="Times New Roman" panose="02020603050405020304" pitchFamily="18" charset="0"/>
              <a:cs typeface="Times New Roman" panose="02020603050405020304" pitchFamily="18" charset="0"/>
            </a:endParaRPr>
          </a:p>
          <a:p>
            <a:pPr marL="612775" lvl="1" indent="-342900">
              <a:lnSpc>
                <a:spcPts val="3200"/>
              </a:lnSpc>
              <a:buFont typeface="Wingdings" panose="05000000000000000000" pitchFamily="2" charset="2"/>
              <a:buChar char="u"/>
            </a:pPr>
            <a:r>
              <a:rPr lang="zh-CN" altLang="en-US" sz="2400" dirty="0">
                <a:solidFill>
                  <a:schemeClr val="bg2">
                    <a:lumMod val="25000"/>
                  </a:schemeClr>
                </a:solidFill>
                <a:latin typeface="Times New Roman" panose="02020603050405020304" pitchFamily="18" charset="0"/>
                <a:cs typeface="Times New Roman" panose="02020603050405020304" pitchFamily="18" charset="0"/>
              </a:rPr>
              <a:t>规定哈夫曼树中，从根结点开始，双亲结点到左孩子结点的分支标为</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0</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，双亲结点到右孩子结点的分支标为</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1</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。从根结点到某一叶子结点经过的分支形成的编码即是该叶子结点所对应字符的哈夫曼码。 </a:t>
            </a:r>
            <a:endParaRPr lang="zh-CN" altLang="en-US" sz="24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 name="矩形 20"/>
          <p:cNvSpPr/>
          <p:nvPr/>
        </p:nvSpPr>
        <p:spPr>
          <a:xfrm>
            <a:off x="884545" y="4964087"/>
            <a:ext cx="10610216" cy="481863"/>
          </a:xfrm>
          <a:prstGeom prst="rect">
            <a:avLst/>
          </a:prstGeom>
        </p:spPr>
        <p:txBody>
          <a:bodyPr wrap="square">
            <a:spAutoFit/>
          </a:bodyPr>
          <a:lstStyle/>
          <a:p>
            <a:pPr marL="342900" indent="-342900">
              <a:lnSpc>
                <a:spcPts val="3300"/>
              </a:lnSpc>
              <a:buFont typeface="Wingdings" panose="05000000000000000000" pitchFamily="2" charset="2"/>
              <a:buChar char="ü"/>
            </a:pPr>
            <a:endParaRPr lang="zh-CN" altLang="en-US" sz="24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549001" y="555626"/>
            <a:ext cx="4272849" cy="876848"/>
            <a:chOff x="326687" y="247818"/>
            <a:chExt cx="5230925" cy="725466"/>
          </a:xfrm>
        </p:grpSpPr>
        <p:sp>
          <p:nvSpPr>
            <p:cNvPr id="32" name="文本框 31"/>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1" name="矩形 80"/>
          <p:cNvSpPr/>
          <p:nvPr/>
        </p:nvSpPr>
        <p:spPr>
          <a:xfrm>
            <a:off x="755471" y="1607173"/>
            <a:ext cx="1954381" cy="497765"/>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哈夫曼编码</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1" name="组合 42"/>
          <p:cNvGrpSpPr/>
          <p:nvPr/>
        </p:nvGrpSpPr>
        <p:grpSpPr>
          <a:xfrm>
            <a:off x="1690904" y="3112147"/>
            <a:ext cx="8637462" cy="3488949"/>
            <a:chOff x="1584402" y="1903846"/>
            <a:chExt cx="9062674" cy="3823037"/>
          </a:xfrm>
        </p:grpSpPr>
        <p:grpSp>
          <p:nvGrpSpPr>
            <p:cNvPr id="43" name="组合 44"/>
            <p:cNvGrpSpPr/>
            <p:nvPr/>
          </p:nvGrpSpPr>
          <p:grpSpPr>
            <a:xfrm>
              <a:off x="1584402" y="3589771"/>
              <a:ext cx="9062674" cy="2137112"/>
              <a:chOff x="1584402" y="3589771"/>
              <a:chExt cx="9062674" cy="2137112"/>
            </a:xfrm>
          </p:grpSpPr>
          <p:sp>
            <p:nvSpPr>
              <p:cNvPr id="54" name="任意多边形: 形状 7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7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7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152672"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7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7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8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8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5"/>
            <p:cNvGrpSpPr/>
            <p:nvPr/>
          </p:nvGrpSpPr>
          <p:grpSpPr>
            <a:xfrm flipH="1" flipV="1">
              <a:off x="1584402" y="1903846"/>
              <a:ext cx="9062674" cy="2137110"/>
              <a:chOff x="1584402" y="3589773"/>
              <a:chExt cx="9062674" cy="2137110"/>
            </a:xfrm>
          </p:grpSpPr>
          <p:sp>
            <p:nvSpPr>
              <p:cNvPr id="45" name="任意多边形: 形状 64"/>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106412" flipV="1">
                <a:off x="1533499" y="5418758"/>
                <a:ext cx="460512" cy="5803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9001" y="555626"/>
            <a:ext cx="4272849" cy="876848"/>
            <a:chOff x="326687" y="247818"/>
            <a:chExt cx="5230925" cy="725466"/>
          </a:xfrm>
        </p:grpSpPr>
        <p:sp>
          <p:nvSpPr>
            <p:cNvPr id="32" name="文本框 31"/>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 name="组合 3"/>
          <p:cNvGrpSpPr/>
          <p:nvPr/>
        </p:nvGrpSpPr>
        <p:grpSpPr>
          <a:xfrm>
            <a:off x="1640802" y="2238533"/>
            <a:ext cx="3069199" cy="1747973"/>
            <a:chOff x="2643262" y="3774588"/>
            <a:chExt cx="3069199" cy="1747973"/>
          </a:xfrm>
        </p:grpSpPr>
        <p:sp>
          <p:nvSpPr>
            <p:cNvPr id="95" name="椭圆 94"/>
            <p:cNvSpPr/>
            <p:nvPr/>
          </p:nvSpPr>
          <p:spPr>
            <a:xfrm>
              <a:off x="3164347" y="3776737"/>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5</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7" name="椭圆 96"/>
            <p:cNvSpPr/>
            <p:nvPr/>
          </p:nvSpPr>
          <p:spPr>
            <a:xfrm>
              <a:off x="4210699" y="3776737"/>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8</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8" name="椭圆 97"/>
            <p:cNvSpPr/>
            <p:nvPr/>
          </p:nvSpPr>
          <p:spPr>
            <a:xfrm>
              <a:off x="5247636" y="3774588"/>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9" name="矩形 98"/>
            <p:cNvSpPr/>
            <p:nvPr/>
          </p:nvSpPr>
          <p:spPr>
            <a:xfrm>
              <a:off x="3617033" y="5091674"/>
              <a:ext cx="1838965"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 a ) </a:t>
              </a:r>
              <a:r>
                <a:rPr lang="zh-CN" altLang="en-US" sz="2200" dirty="0">
                  <a:solidFill>
                    <a:schemeClr val="bg2">
                      <a:lumMod val="25000"/>
                    </a:schemeClr>
                  </a:solidFill>
                  <a:latin typeface="Times New Roman" panose="02020603050405020304" pitchFamily="18" charset="0"/>
                  <a:cs typeface="Times New Roman" panose="02020603050405020304" pitchFamily="18" charset="0"/>
                </a:rPr>
                <a:t>初始深林</a:t>
              </a:r>
              <a:endParaRPr lang="zh-CN" altLang="en-US" sz="22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4729583" y="3774588"/>
              <a:ext cx="466795" cy="478633"/>
              <a:chOff x="5248180" y="3774589"/>
              <a:chExt cx="466795" cy="478633"/>
            </a:xfrm>
          </p:grpSpPr>
          <p:sp>
            <p:nvSpPr>
              <p:cNvPr id="100" name="椭圆 99"/>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 name="矩形 1"/>
              <p:cNvSpPr/>
              <p:nvPr/>
            </p:nvSpPr>
            <p:spPr>
              <a:xfrm>
                <a:off x="5248180" y="3822335"/>
                <a:ext cx="466795" cy="430887"/>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2643262" y="3776737"/>
              <a:ext cx="466795" cy="478633"/>
              <a:chOff x="5248180" y="3774589"/>
              <a:chExt cx="466795" cy="478633"/>
            </a:xfrm>
          </p:grpSpPr>
          <p:sp>
            <p:nvSpPr>
              <p:cNvPr id="102" name="椭圆 101"/>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3" name="矩形 102"/>
              <p:cNvSpPr/>
              <p:nvPr/>
            </p:nvSpPr>
            <p:spPr>
              <a:xfrm>
                <a:off x="5248180" y="3822335"/>
                <a:ext cx="466795" cy="430887"/>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grpSp>
          <p:nvGrpSpPr>
            <p:cNvPr id="104" name="组合 103"/>
            <p:cNvGrpSpPr/>
            <p:nvPr/>
          </p:nvGrpSpPr>
          <p:grpSpPr>
            <a:xfrm>
              <a:off x="3692646" y="3774589"/>
              <a:ext cx="466795" cy="478633"/>
              <a:chOff x="5248180" y="3774589"/>
              <a:chExt cx="466795" cy="478633"/>
            </a:xfrm>
          </p:grpSpPr>
          <p:sp>
            <p:nvSpPr>
              <p:cNvPr id="105" name="椭圆 104"/>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6" name="矩形 105"/>
              <p:cNvSpPr/>
              <p:nvPr/>
            </p:nvSpPr>
            <p:spPr>
              <a:xfrm>
                <a:off x="5248180" y="3822335"/>
                <a:ext cx="466795" cy="430887"/>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07" name="矩形 106"/>
            <p:cNvSpPr/>
            <p:nvPr/>
          </p:nvSpPr>
          <p:spPr>
            <a:xfrm>
              <a:off x="2710588" y="4289308"/>
              <a:ext cx="388248"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A</a:t>
              </a:r>
              <a:endParaRPr lang="zh-CN" altLang="en-US" sz="2200" dirty="0">
                <a:latin typeface="Times New Roman" panose="02020603050405020304" pitchFamily="18" charset="0"/>
                <a:cs typeface="Times New Roman" panose="02020603050405020304" pitchFamily="18" charset="0"/>
              </a:endParaRPr>
            </a:p>
          </p:txBody>
        </p:sp>
        <p:sp>
          <p:nvSpPr>
            <p:cNvPr id="108" name="矩形 107"/>
            <p:cNvSpPr/>
            <p:nvPr/>
          </p:nvSpPr>
          <p:spPr>
            <a:xfrm>
              <a:off x="3230688" y="4289308"/>
              <a:ext cx="372218"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B</a:t>
              </a:r>
              <a:endParaRPr lang="zh-CN" altLang="en-US" sz="2200" dirty="0">
                <a:latin typeface="Times New Roman" panose="02020603050405020304" pitchFamily="18" charset="0"/>
                <a:cs typeface="Times New Roman" panose="02020603050405020304" pitchFamily="18" charset="0"/>
              </a:endParaRPr>
            </a:p>
          </p:txBody>
        </p:sp>
        <p:sp>
          <p:nvSpPr>
            <p:cNvPr id="109" name="矩形 108"/>
            <p:cNvSpPr/>
            <p:nvPr/>
          </p:nvSpPr>
          <p:spPr>
            <a:xfrm>
              <a:off x="3783662" y="4289420"/>
              <a:ext cx="372218"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C</a:t>
              </a:r>
              <a:endParaRPr lang="zh-CN" altLang="en-US" sz="2200" dirty="0">
                <a:latin typeface="Times New Roman" panose="02020603050405020304" pitchFamily="18" charset="0"/>
                <a:cs typeface="Times New Roman" panose="02020603050405020304" pitchFamily="18" charset="0"/>
              </a:endParaRPr>
            </a:p>
          </p:txBody>
        </p:sp>
        <p:sp>
          <p:nvSpPr>
            <p:cNvPr id="110" name="矩形 109"/>
            <p:cNvSpPr/>
            <p:nvPr/>
          </p:nvSpPr>
          <p:spPr>
            <a:xfrm>
              <a:off x="4311294" y="4289308"/>
              <a:ext cx="388248"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D</a:t>
              </a:r>
              <a:endParaRPr lang="zh-CN" altLang="en-US" sz="2200" dirty="0">
                <a:latin typeface="Times New Roman" panose="02020603050405020304" pitchFamily="18" charset="0"/>
                <a:cs typeface="Times New Roman" panose="02020603050405020304" pitchFamily="18" charset="0"/>
              </a:endParaRPr>
            </a:p>
          </p:txBody>
        </p:sp>
        <p:sp>
          <p:nvSpPr>
            <p:cNvPr id="111" name="矩形 110"/>
            <p:cNvSpPr/>
            <p:nvPr/>
          </p:nvSpPr>
          <p:spPr>
            <a:xfrm>
              <a:off x="4838926" y="4289308"/>
              <a:ext cx="357790"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E</a:t>
              </a:r>
              <a:endParaRPr lang="zh-CN" altLang="en-US" sz="2200" dirty="0">
                <a:latin typeface="Times New Roman" panose="02020603050405020304" pitchFamily="18" charset="0"/>
                <a:cs typeface="Times New Roman" panose="02020603050405020304" pitchFamily="18" charset="0"/>
              </a:endParaRPr>
            </a:p>
          </p:txBody>
        </p:sp>
        <p:sp>
          <p:nvSpPr>
            <p:cNvPr id="112" name="矩形 111"/>
            <p:cNvSpPr/>
            <p:nvPr/>
          </p:nvSpPr>
          <p:spPr>
            <a:xfrm>
              <a:off x="5366558" y="4289308"/>
              <a:ext cx="341760"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F</a:t>
              </a:r>
              <a:endParaRPr lang="zh-CN" altLang="en-US" sz="2200" dirty="0">
                <a:latin typeface="Times New Roman" panose="02020603050405020304" pitchFamily="18" charset="0"/>
                <a:cs typeface="Times New Roman" panose="02020603050405020304" pitchFamily="18" charset="0"/>
              </a:endParaRPr>
            </a:p>
          </p:txBody>
        </p:sp>
      </p:grpSp>
      <p:grpSp>
        <p:nvGrpSpPr>
          <p:cNvPr id="179" name="组合 178"/>
          <p:cNvGrpSpPr/>
          <p:nvPr/>
        </p:nvGrpSpPr>
        <p:grpSpPr>
          <a:xfrm>
            <a:off x="5831422" y="478971"/>
            <a:ext cx="4552520" cy="4204297"/>
            <a:chOff x="6524185" y="478641"/>
            <a:chExt cx="3616161" cy="3973587"/>
          </a:xfrm>
        </p:grpSpPr>
        <p:sp>
          <p:nvSpPr>
            <p:cNvPr id="117" name="矩形 116"/>
            <p:cNvSpPr/>
            <p:nvPr/>
          </p:nvSpPr>
          <p:spPr>
            <a:xfrm>
              <a:off x="7730826" y="4044986"/>
              <a:ext cx="1473461"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 b ) </a:t>
              </a:r>
              <a:r>
                <a:rPr lang="zh-CN" altLang="en-US" sz="2200" dirty="0">
                  <a:solidFill>
                    <a:schemeClr val="bg2">
                      <a:lumMod val="25000"/>
                    </a:schemeClr>
                  </a:solidFill>
                  <a:latin typeface="Times New Roman" panose="02020603050405020304" pitchFamily="18" charset="0"/>
                  <a:cs typeface="Times New Roman" panose="02020603050405020304" pitchFamily="18" charset="0"/>
                </a:rPr>
                <a:t>哈夫曼树</a:t>
              </a:r>
              <a:endParaRPr lang="zh-CN" altLang="en-US" sz="2200"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8623178" y="1864670"/>
              <a:ext cx="464825" cy="919813"/>
              <a:chOff x="6456826" y="1380876"/>
              <a:chExt cx="464825" cy="919813"/>
            </a:xfrm>
          </p:grpSpPr>
          <p:grpSp>
            <p:nvGrpSpPr>
              <p:cNvPr id="119" name="组合 118"/>
              <p:cNvGrpSpPr/>
              <p:nvPr/>
            </p:nvGrpSpPr>
            <p:grpSpPr>
              <a:xfrm>
                <a:off x="6456826" y="1380876"/>
                <a:ext cx="464825" cy="464825"/>
                <a:chOff x="5249165" y="3774589"/>
                <a:chExt cx="464825" cy="464825"/>
              </a:xfrm>
            </p:grpSpPr>
            <p:sp>
              <p:nvSpPr>
                <p:cNvPr id="129" name="椭圆 128"/>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0" name="矩形 129"/>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1" name="矩形 120"/>
              <p:cNvSpPr/>
              <p:nvPr/>
            </p:nvSpPr>
            <p:spPr>
              <a:xfrm>
                <a:off x="6523167" y="1893447"/>
                <a:ext cx="308394"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A</a:t>
                </a:r>
                <a:endParaRPr lang="zh-CN" altLang="en-US" sz="2200" dirty="0">
                  <a:latin typeface="Times New Roman" panose="02020603050405020304" pitchFamily="18" charset="0"/>
                  <a:cs typeface="Times New Roman" panose="02020603050405020304" pitchFamily="18" charset="0"/>
                </a:endParaRPr>
              </a:p>
            </p:txBody>
          </p:sp>
        </p:grpSp>
        <p:grpSp>
          <p:nvGrpSpPr>
            <p:cNvPr id="6" name="组合 5"/>
            <p:cNvGrpSpPr/>
            <p:nvPr/>
          </p:nvGrpSpPr>
          <p:grpSpPr>
            <a:xfrm>
              <a:off x="7773503" y="3252176"/>
              <a:ext cx="464825" cy="919813"/>
              <a:chOff x="6976926" y="1380876"/>
              <a:chExt cx="464825" cy="919813"/>
            </a:xfrm>
          </p:grpSpPr>
          <p:sp>
            <p:nvSpPr>
              <p:cNvPr id="114" name="椭圆 113"/>
              <p:cNvSpPr/>
              <p:nvPr/>
            </p:nvSpPr>
            <p:spPr>
              <a:xfrm>
                <a:off x="6976926" y="1380876"/>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5</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2" name="矩形 121"/>
              <p:cNvSpPr/>
              <p:nvPr/>
            </p:nvSpPr>
            <p:spPr>
              <a:xfrm>
                <a:off x="7043267" y="1893447"/>
                <a:ext cx="295661"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B</a:t>
                </a:r>
                <a:endParaRPr lang="zh-CN" altLang="en-US" sz="2200"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6524185" y="1862410"/>
              <a:ext cx="464825" cy="922073"/>
              <a:chOff x="7506210" y="1378728"/>
              <a:chExt cx="464825" cy="922073"/>
            </a:xfrm>
          </p:grpSpPr>
          <p:grpSp>
            <p:nvGrpSpPr>
              <p:cNvPr id="120" name="组合 119"/>
              <p:cNvGrpSpPr/>
              <p:nvPr/>
            </p:nvGrpSpPr>
            <p:grpSpPr>
              <a:xfrm>
                <a:off x="7506210" y="1378728"/>
                <a:ext cx="464825" cy="464825"/>
                <a:chOff x="5249165" y="3774589"/>
                <a:chExt cx="464825" cy="464825"/>
              </a:xfrm>
            </p:grpSpPr>
            <p:sp>
              <p:nvSpPr>
                <p:cNvPr id="127" name="椭圆 126"/>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8" name="矩形 127"/>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3" name="矩形 122"/>
              <p:cNvSpPr/>
              <p:nvPr/>
            </p:nvSpPr>
            <p:spPr>
              <a:xfrm>
                <a:off x="7596241" y="1893559"/>
                <a:ext cx="295660"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C</a:t>
                </a:r>
                <a:endParaRPr lang="zh-CN" altLang="en-US" sz="2200" dirty="0">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8185156" y="2585405"/>
              <a:ext cx="464825" cy="919813"/>
              <a:chOff x="8023278" y="1380876"/>
              <a:chExt cx="464825" cy="919813"/>
            </a:xfrm>
          </p:grpSpPr>
          <p:sp>
            <p:nvSpPr>
              <p:cNvPr id="115" name="椭圆 114"/>
              <p:cNvSpPr/>
              <p:nvPr/>
            </p:nvSpPr>
            <p:spPr>
              <a:xfrm>
                <a:off x="8023278" y="1380876"/>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8</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4" name="矩形 123"/>
              <p:cNvSpPr/>
              <p:nvPr/>
            </p:nvSpPr>
            <p:spPr>
              <a:xfrm>
                <a:off x="8123873" y="1893447"/>
                <a:ext cx="308393"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D</a:t>
                </a:r>
                <a:endParaRPr lang="zh-CN" altLang="en-US" sz="2200"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9675521" y="1862521"/>
              <a:ext cx="464825" cy="921962"/>
              <a:chOff x="8543147" y="1378727"/>
              <a:chExt cx="464825" cy="921962"/>
            </a:xfrm>
          </p:grpSpPr>
          <p:grpSp>
            <p:nvGrpSpPr>
              <p:cNvPr id="118" name="组合 117"/>
              <p:cNvGrpSpPr/>
              <p:nvPr/>
            </p:nvGrpSpPr>
            <p:grpSpPr>
              <a:xfrm>
                <a:off x="8543147" y="1378727"/>
                <a:ext cx="464825" cy="464825"/>
                <a:chOff x="5249165" y="3774589"/>
                <a:chExt cx="464825" cy="464825"/>
              </a:xfrm>
            </p:grpSpPr>
            <p:sp>
              <p:nvSpPr>
                <p:cNvPr id="131" name="椭圆 130"/>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2" name="矩形 131"/>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25" name="矩形 124"/>
              <p:cNvSpPr/>
              <p:nvPr/>
            </p:nvSpPr>
            <p:spPr>
              <a:xfrm>
                <a:off x="8651505" y="1893447"/>
                <a:ext cx="284200"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E</a:t>
                </a:r>
                <a:endParaRPr lang="zh-CN" altLang="en-US" sz="2200"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7049724" y="3250027"/>
              <a:ext cx="464825" cy="921962"/>
              <a:chOff x="9060215" y="1378727"/>
              <a:chExt cx="464825" cy="921962"/>
            </a:xfrm>
          </p:grpSpPr>
          <p:sp>
            <p:nvSpPr>
              <p:cNvPr id="116" name="椭圆 115"/>
              <p:cNvSpPr/>
              <p:nvPr/>
            </p:nvSpPr>
            <p:spPr>
              <a:xfrm>
                <a:off x="9060215" y="1378727"/>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6" name="矩形 125"/>
              <p:cNvSpPr/>
              <p:nvPr/>
            </p:nvSpPr>
            <p:spPr>
              <a:xfrm>
                <a:off x="9179137" y="1893447"/>
                <a:ext cx="271467"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F</a:t>
                </a:r>
                <a:endParaRPr lang="zh-CN" altLang="en-US" sz="2200" dirty="0">
                  <a:latin typeface="Times New Roman" panose="02020603050405020304" pitchFamily="18" charset="0"/>
                  <a:cs typeface="Times New Roman" panose="02020603050405020304" pitchFamily="18" charset="0"/>
                </a:endParaRPr>
              </a:p>
            </p:txBody>
          </p:sp>
        </p:grpSp>
        <p:grpSp>
          <p:nvGrpSpPr>
            <p:cNvPr id="134" name="组合 133"/>
            <p:cNvGrpSpPr/>
            <p:nvPr/>
          </p:nvGrpSpPr>
          <p:grpSpPr>
            <a:xfrm>
              <a:off x="8061230" y="478641"/>
              <a:ext cx="464825" cy="464825"/>
              <a:chOff x="5249165" y="3774589"/>
              <a:chExt cx="464825" cy="464825"/>
            </a:xfrm>
          </p:grpSpPr>
          <p:sp>
            <p:nvSpPr>
              <p:cNvPr id="136" name="椭圆 135"/>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72</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2" name="直接连接符 11"/>
            <p:cNvCxnSpPr>
              <a:stCxn id="136" idx="5"/>
              <a:endCxn id="139" idx="0"/>
            </p:cNvCxnSpPr>
            <p:nvPr/>
          </p:nvCxnSpPr>
          <p:spPr>
            <a:xfrm>
              <a:off x="8457983" y="875394"/>
              <a:ext cx="907069" cy="2606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38" name="组合 137"/>
            <p:cNvGrpSpPr/>
            <p:nvPr/>
          </p:nvGrpSpPr>
          <p:grpSpPr>
            <a:xfrm>
              <a:off x="9132639" y="1136041"/>
              <a:ext cx="464825" cy="464825"/>
              <a:chOff x="5249165" y="3774589"/>
              <a:chExt cx="464825" cy="464825"/>
            </a:xfrm>
          </p:grpSpPr>
          <p:sp>
            <p:nvSpPr>
              <p:cNvPr id="139" name="椭圆 138"/>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0" name="矩形 139"/>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43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1" name="直接连接符 140"/>
            <p:cNvCxnSpPr>
              <a:stCxn id="136" idx="3"/>
              <a:endCxn id="143" idx="0"/>
            </p:cNvCxnSpPr>
            <p:nvPr/>
          </p:nvCxnSpPr>
          <p:spPr>
            <a:xfrm flipH="1">
              <a:off x="7358669" y="875394"/>
              <a:ext cx="770633" cy="2606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7126256" y="1136041"/>
              <a:ext cx="464825" cy="464825"/>
              <a:chOff x="5249165" y="3774589"/>
              <a:chExt cx="464825" cy="464825"/>
            </a:xfrm>
          </p:grpSpPr>
          <p:sp>
            <p:nvSpPr>
              <p:cNvPr id="143" name="椭圆 142"/>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4" name="矩形 143"/>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29</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5" name="直接连接符 144"/>
            <p:cNvCxnSpPr>
              <a:endCxn id="127" idx="0"/>
            </p:cNvCxnSpPr>
            <p:nvPr/>
          </p:nvCxnSpPr>
          <p:spPr>
            <a:xfrm flipH="1">
              <a:off x="6756598" y="1560601"/>
              <a:ext cx="462184" cy="3018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43" idx="5"/>
              <a:endCxn id="148" idx="0"/>
            </p:cNvCxnSpPr>
            <p:nvPr/>
          </p:nvCxnSpPr>
          <p:spPr>
            <a:xfrm>
              <a:off x="7523009" y="1532794"/>
              <a:ext cx="477552" cy="32961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7768148" y="1862409"/>
              <a:ext cx="464825" cy="464825"/>
              <a:chOff x="5249165" y="3774589"/>
              <a:chExt cx="464825" cy="464825"/>
            </a:xfrm>
          </p:grpSpPr>
          <p:sp>
            <p:nvSpPr>
              <p:cNvPr id="148" name="椭圆 147"/>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9" name="矩形 148"/>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16</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0" name="直接连接符 149"/>
            <p:cNvCxnSpPr>
              <a:stCxn id="139" idx="3"/>
              <a:endCxn id="129" idx="0"/>
            </p:cNvCxnSpPr>
            <p:nvPr/>
          </p:nvCxnSpPr>
          <p:spPr>
            <a:xfrm flipH="1">
              <a:off x="8855591" y="1532794"/>
              <a:ext cx="345120" cy="331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a:stCxn id="139" idx="5"/>
              <a:endCxn id="131" idx="0"/>
            </p:cNvCxnSpPr>
            <p:nvPr/>
          </p:nvCxnSpPr>
          <p:spPr>
            <a:xfrm>
              <a:off x="9529392" y="1532794"/>
              <a:ext cx="378542" cy="32972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a:stCxn id="148" idx="3"/>
              <a:endCxn id="156" idx="0"/>
            </p:cNvCxnSpPr>
            <p:nvPr/>
          </p:nvCxnSpPr>
          <p:spPr>
            <a:xfrm flipH="1">
              <a:off x="7644730" y="2259162"/>
              <a:ext cx="191490" cy="32624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48" idx="5"/>
              <a:endCxn id="115" idx="0"/>
            </p:cNvCxnSpPr>
            <p:nvPr/>
          </p:nvCxnSpPr>
          <p:spPr>
            <a:xfrm>
              <a:off x="8164901" y="2259162"/>
              <a:ext cx="252668" cy="32624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6" name="椭圆 155"/>
            <p:cNvSpPr/>
            <p:nvPr/>
          </p:nvSpPr>
          <p:spPr>
            <a:xfrm>
              <a:off x="7412317" y="2585405"/>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8</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160" name="直接连接符 159"/>
            <p:cNvCxnSpPr>
              <a:stCxn id="156" idx="3"/>
              <a:endCxn id="116" idx="0"/>
            </p:cNvCxnSpPr>
            <p:nvPr/>
          </p:nvCxnSpPr>
          <p:spPr>
            <a:xfrm flipH="1">
              <a:off x="7282137" y="2982158"/>
              <a:ext cx="198252" cy="2678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6" idx="5"/>
              <a:endCxn id="114" idx="0"/>
            </p:cNvCxnSpPr>
            <p:nvPr/>
          </p:nvCxnSpPr>
          <p:spPr>
            <a:xfrm>
              <a:off x="7809070" y="2982158"/>
              <a:ext cx="196846" cy="27001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8" name="矩形 167"/>
            <p:cNvSpPr/>
            <p:nvPr/>
          </p:nvSpPr>
          <p:spPr>
            <a:xfrm>
              <a:off x="7580584" y="6711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69" name="矩形 168"/>
            <p:cNvSpPr/>
            <p:nvPr/>
          </p:nvSpPr>
          <p:spPr>
            <a:xfrm>
              <a:off x="8831276" y="6711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0" name="矩形 169"/>
            <p:cNvSpPr/>
            <p:nvPr/>
          </p:nvSpPr>
          <p:spPr>
            <a:xfrm>
              <a:off x="9684042"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1" name="矩形 170"/>
            <p:cNvSpPr/>
            <p:nvPr/>
          </p:nvSpPr>
          <p:spPr>
            <a:xfrm>
              <a:off x="8797717"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2" name="矩形 171"/>
            <p:cNvSpPr/>
            <p:nvPr/>
          </p:nvSpPr>
          <p:spPr>
            <a:xfrm>
              <a:off x="6816458" y="1427072"/>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3" name="矩形 172"/>
            <p:cNvSpPr/>
            <p:nvPr/>
          </p:nvSpPr>
          <p:spPr>
            <a:xfrm>
              <a:off x="7708427"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4" name="矩形 173"/>
            <p:cNvSpPr/>
            <p:nvPr/>
          </p:nvSpPr>
          <p:spPr>
            <a:xfrm>
              <a:off x="8264875" y="21987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矩形 174"/>
            <p:cNvSpPr/>
            <p:nvPr/>
          </p:nvSpPr>
          <p:spPr>
            <a:xfrm>
              <a:off x="7866427" y="2877738"/>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矩形 175"/>
            <p:cNvSpPr/>
            <p:nvPr/>
          </p:nvSpPr>
          <p:spPr>
            <a:xfrm>
              <a:off x="7533353" y="2180692"/>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矩形 177"/>
            <p:cNvSpPr/>
            <p:nvPr/>
          </p:nvSpPr>
          <p:spPr>
            <a:xfrm>
              <a:off x="7163453" y="2873721"/>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graphicFrame>
        <p:nvGraphicFramePr>
          <p:cNvPr id="180" name="表格 179"/>
          <p:cNvGraphicFramePr>
            <a:graphicFrameLocks noGrp="1"/>
          </p:cNvGraphicFramePr>
          <p:nvPr/>
        </p:nvGraphicFramePr>
        <p:xfrm>
          <a:off x="1733025" y="4924953"/>
          <a:ext cx="8438606" cy="1280160"/>
        </p:xfrm>
        <a:graphic>
          <a:graphicData uri="http://schemas.openxmlformats.org/drawingml/2006/table">
            <a:tbl>
              <a:tblPr firstRow="1" bandRow="1">
                <a:tableStyleId>{5C22544A-7EE6-4342-B048-85BDC9FD1C3A}</a:tableStyleId>
              </a:tblPr>
              <a:tblGrid>
                <a:gridCol w="1358538"/>
                <a:gridCol w="1184365"/>
                <a:gridCol w="1182386"/>
                <a:gridCol w="1125386"/>
                <a:gridCol w="1175657"/>
                <a:gridCol w="1140823"/>
                <a:gridCol w="1271451"/>
              </a:tblGrid>
              <a:tr h="370840">
                <a:tc>
                  <a:txBody>
                    <a:bodyPr/>
                    <a:lstStyle/>
                    <a:p>
                      <a:pPr algn="ctr"/>
                      <a:r>
                        <a:rPr lang="zh-CN" altLang="en-US" sz="2200" b="0" dirty="0">
                          <a:solidFill>
                            <a:schemeClr val="tx1"/>
                          </a:solidFill>
                          <a:latin typeface="Times New Roman" panose="02020603050405020304" pitchFamily="18" charset="0"/>
                          <a:ea typeface="+mn-ea"/>
                          <a:cs typeface="Times New Roman" panose="02020603050405020304" pitchFamily="18" charset="0"/>
                        </a:rPr>
                        <a:t>字符</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A</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B</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C</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D</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E</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F</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200" b="0" dirty="0">
                          <a:solidFill>
                            <a:schemeClr val="tx1"/>
                          </a:solidFill>
                          <a:latin typeface="Times New Roman" panose="02020603050405020304" pitchFamily="18" charset="0"/>
                          <a:ea typeface="+mn-ea"/>
                          <a:cs typeface="Times New Roman" panose="02020603050405020304" pitchFamily="18" charset="0"/>
                        </a:rPr>
                        <a:t>出现次数</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20</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5</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13</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8</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23</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3</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zh-CN" altLang="en-US" sz="2200" b="0" dirty="0">
                          <a:solidFill>
                            <a:schemeClr val="tx1"/>
                          </a:solidFill>
                          <a:latin typeface="Times New Roman" panose="02020603050405020304" pitchFamily="18" charset="0"/>
                          <a:ea typeface="+mn-ea"/>
                          <a:cs typeface="Times New Roman" panose="02020603050405020304" pitchFamily="18" charset="0"/>
                        </a:rPr>
                        <a:t>哈夫曼码</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10</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0101</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00</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011</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11</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200" b="0" dirty="0">
                          <a:solidFill>
                            <a:schemeClr val="tx1"/>
                          </a:solidFill>
                          <a:latin typeface="Times New Roman" panose="02020603050405020304" pitchFamily="18" charset="0"/>
                          <a:ea typeface="+mn-ea"/>
                          <a:cs typeface="Times New Roman" panose="02020603050405020304" pitchFamily="18" charset="0"/>
                        </a:rPr>
                        <a:t>0100</a:t>
                      </a:r>
                      <a:endParaRPr lang="zh-CN" altLang="en-US" sz="2200" b="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82" name="矩形 181"/>
          <p:cNvSpPr/>
          <p:nvPr/>
        </p:nvSpPr>
        <p:spPr>
          <a:xfrm>
            <a:off x="4570831" y="6225531"/>
            <a:ext cx="2747868" cy="430887"/>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 C ) </a:t>
            </a:r>
            <a:r>
              <a:rPr lang="zh-CN" altLang="en-US" sz="2200" dirty="0">
                <a:solidFill>
                  <a:schemeClr val="bg2">
                    <a:lumMod val="25000"/>
                  </a:schemeClr>
                </a:solidFill>
                <a:latin typeface="Times New Roman" panose="02020603050405020304" pitchFamily="18" charset="0"/>
                <a:cs typeface="Times New Roman" panose="02020603050405020304" pitchFamily="18" charset="0"/>
              </a:rPr>
              <a:t>哈夫曼码编码表</a:t>
            </a:r>
            <a:endParaRPr lang="zh-CN" altLang="en-US" sz="2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gtEl>
                                        <p:attrNameLst>
                                          <p:attrName>style.visibility</p:attrName>
                                        </p:attrNameLst>
                                      </p:cBhvr>
                                      <p:to>
                                        <p:strVal val="visible"/>
                                      </p:to>
                                    </p:set>
                                    <p:animEffect transition="in" filter="fade">
                                      <p:cBhvr>
                                        <p:cTn id="15" dur="500"/>
                                        <p:tgtEl>
                                          <p:spTgt spid="1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fade">
                                      <p:cBhvr>
                                        <p:cTn id="19" dur="500"/>
                                        <p:tgtEl>
                                          <p:spTgt spid="1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fade">
                                      <p:cBhvr>
                                        <p:cTn id="22"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884545" y="2279637"/>
            <a:ext cx="10610216" cy="861070"/>
          </a:xfrm>
          <a:prstGeom prst="rect">
            <a:avLst/>
          </a:prstGeom>
        </p:spPr>
        <p:txBody>
          <a:bodyPr wrap="square">
            <a:spAutoFit/>
          </a:bodyPr>
          <a:lstStyle/>
          <a:p>
            <a:pPr>
              <a:lnSpc>
                <a:spcPts val="3100"/>
              </a:lnSpc>
            </a:pPr>
            <a:r>
              <a:rPr lang="zh-CN" altLang="en-US" sz="2400" dirty="0">
                <a:solidFill>
                  <a:srgbClr val="0070C0"/>
                </a:solidFill>
                <a:latin typeface="Times New Roman" panose="02020603050405020304" pitchFamily="18" charset="0"/>
                <a:cs typeface="Times New Roman" panose="02020603050405020304" pitchFamily="18" charset="0"/>
              </a:rPr>
              <a:t>哈夫曼解码</a:t>
            </a:r>
            <a:r>
              <a:rPr lang="zh-CN" altLang="en-US" sz="2400" dirty="0">
                <a:latin typeface="Times New Roman" panose="02020603050405020304" pitchFamily="18" charset="0"/>
                <a:cs typeface="Times New Roman" panose="02020603050405020304" pitchFamily="18" charset="0"/>
              </a:rPr>
              <a:t>是指将用哈夫曼码表示的字符序列转成其他编码法表示以让计算机正确显示字符内容，其具体方法为：</a:t>
            </a:r>
            <a:endParaRPr lang="zh-CN" altLang="en-US" sz="2400" dirty="0">
              <a:latin typeface="Times New Roman" panose="02020603050405020304" pitchFamily="18" charset="0"/>
              <a:cs typeface="Times New Roman" panose="02020603050405020304" pitchFamily="18" charset="0"/>
            </a:endParaRPr>
          </a:p>
        </p:txBody>
      </p:sp>
      <p:sp>
        <p:nvSpPr>
          <p:cNvPr id="19" name="矩形 18"/>
          <p:cNvSpPr/>
          <p:nvPr/>
        </p:nvSpPr>
        <p:spPr>
          <a:xfrm>
            <a:off x="1561263" y="3429000"/>
            <a:ext cx="8572655" cy="2785378"/>
          </a:xfrm>
          <a:prstGeom prst="rect">
            <a:avLst/>
          </a:prstGeom>
        </p:spPr>
        <p:txBody>
          <a:bodyPr wrap="square">
            <a:spAutoFit/>
          </a:bodyPr>
          <a:lstStyle/>
          <a:p>
            <a:pPr marL="87630" lvl="1">
              <a:lnSpc>
                <a:spcPts val="3500"/>
              </a:lnSpc>
              <a:buFont typeface="Wingdings" panose="05000000000000000000" pitchFamily="2" charset="2"/>
              <a:buChar char="u"/>
            </a:pPr>
            <a:r>
              <a:rPr lang="zh-CN" altLang="en-US" sz="2400" dirty="0">
                <a:solidFill>
                  <a:schemeClr val="bg2">
                    <a:lumMod val="25000"/>
                  </a:schemeClr>
                </a:solidFill>
                <a:latin typeface="Times New Roman" panose="02020603050405020304" pitchFamily="18" charset="0"/>
                <a:cs typeface="Times New Roman" panose="02020603050405020304" pitchFamily="18" charset="0"/>
              </a:rPr>
              <a:t>将用于表示字符序列的哈夫曼码逐位取出并送入哈夫曼树中。</a:t>
            </a:r>
            <a:endParaRPr lang="zh-CN" altLang="en-US" sz="2400" dirty="0">
              <a:solidFill>
                <a:schemeClr val="bg2">
                  <a:lumMod val="25000"/>
                </a:schemeClr>
              </a:solidFill>
              <a:latin typeface="Times New Roman" panose="02020603050405020304" pitchFamily="18" charset="0"/>
              <a:cs typeface="Times New Roman" panose="02020603050405020304" pitchFamily="18" charset="0"/>
            </a:endParaRPr>
          </a:p>
          <a:p>
            <a:pPr marL="430530" lvl="1" indent="-342900">
              <a:lnSpc>
                <a:spcPts val="3500"/>
              </a:lnSpc>
              <a:buFont typeface="Wingdings" panose="05000000000000000000" pitchFamily="2" charset="2"/>
              <a:buChar char="u"/>
            </a:pPr>
            <a:r>
              <a:rPr lang="zh-CN" altLang="en-US" sz="2400" dirty="0">
                <a:solidFill>
                  <a:schemeClr val="bg2">
                    <a:lumMod val="25000"/>
                  </a:schemeClr>
                </a:solidFill>
                <a:latin typeface="Times New Roman" panose="02020603050405020304" pitchFamily="18" charset="0"/>
                <a:cs typeface="Times New Roman" panose="02020603050405020304" pitchFamily="18" charset="0"/>
              </a:rPr>
              <a:t>从哈夫曼树的根结点开始，对于每一个结点，遇到位</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0</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则经左分支到其左孩子，遇到位</a:t>
            </a:r>
            <a:r>
              <a:rPr lang="en-US" altLang="zh-CN" sz="2400" dirty="0">
                <a:solidFill>
                  <a:schemeClr val="bg2">
                    <a:lumMod val="25000"/>
                  </a:schemeClr>
                </a:solidFill>
                <a:latin typeface="Times New Roman" panose="02020603050405020304" pitchFamily="18" charset="0"/>
                <a:cs typeface="Times New Roman" panose="02020603050405020304" pitchFamily="18" charset="0"/>
              </a:rPr>
              <a:t>1</a:t>
            </a:r>
            <a:r>
              <a:rPr lang="zh-CN" altLang="en-US" sz="2400" dirty="0">
                <a:solidFill>
                  <a:schemeClr val="bg2">
                    <a:lumMod val="25000"/>
                  </a:schemeClr>
                </a:solidFill>
                <a:latin typeface="Times New Roman" panose="02020603050405020304" pitchFamily="18" charset="0"/>
                <a:cs typeface="Times New Roman" panose="02020603050405020304" pitchFamily="18" charset="0"/>
              </a:rPr>
              <a:t>则经右分支到其右孩子。重复该过程直至到达某一个叶子结点，该叶子结点所对应的字符即是解码结果。解码一个字符后回到哈夫曼树的根结点开始解码下一个字符。</a:t>
            </a:r>
            <a:endParaRPr lang="zh-CN" altLang="en-US" sz="240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549001" y="555626"/>
            <a:ext cx="4272849" cy="876848"/>
            <a:chOff x="326687" y="247818"/>
            <a:chExt cx="5230925" cy="725466"/>
          </a:xfrm>
        </p:grpSpPr>
        <p:sp>
          <p:nvSpPr>
            <p:cNvPr id="32" name="文本框 31"/>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1" name="矩形 80"/>
          <p:cNvSpPr/>
          <p:nvPr/>
        </p:nvSpPr>
        <p:spPr>
          <a:xfrm>
            <a:off x="755471" y="1607173"/>
            <a:ext cx="1954381" cy="497765"/>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哈夫曼解码</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1" name="组合 42"/>
          <p:cNvGrpSpPr/>
          <p:nvPr/>
        </p:nvGrpSpPr>
        <p:grpSpPr>
          <a:xfrm>
            <a:off x="1306286" y="3112147"/>
            <a:ext cx="9022080" cy="3488949"/>
            <a:chOff x="1584402" y="1903846"/>
            <a:chExt cx="9062674" cy="3823037"/>
          </a:xfrm>
        </p:grpSpPr>
        <p:grpSp>
          <p:nvGrpSpPr>
            <p:cNvPr id="43" name="组合 44"/>
            <p:cNvGrpSpPr/>
            <p:nvPr/>
          </p:nvGrpSpPr>
          <p:grpSpPr>
            <a:xfrm>
              <a:off x="1584402" y="3589771"/>
              <a:ext cx="9062674" cy="2137112"/>
              <a:chOff x="1584402" y="3589771"/>
              <a:chExt cx="9062674" cy="2137112"/>
            </a:xfrm>
          </p:grpSpPr>
          <p:sp>
            <p:nvSpPr>
              <p:cNvPr id="54" name="任意多边形: 形状 7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7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7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2870667"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7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7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8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8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5"/>
            <p:cNvGrpSpPr/>
            <p:nvPr/>
          </p:nvGrpSpPr>
          <p:grpSpPr>
            <a:xfrm flipH="1" flipV="1">
              <a:off x="1584402" y="1903846"/>
              <a:ext cx="9062674" cy="2137110"/>
              <a:chOff x="1584402" y="3589773"/>
              <a:chExt cx="9062674" cy="2137110"/>
            </a:xfrm>
          </p:grpSpPr>
          <p:sp>
            <p:nvSpPr>
              <p:cNvPr id="45" name="任意多边形: 形状 64"/>
              <p:cNvSpPr/>
              <p:nvPr/>
            </p:nvSpPr>
            <p:spPr>
              <a:xfrm>
                <a:off x="1652005" y="3589773"/>
                <a:ext cx="8888988" cy="201773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049241" flipV="1">
                <a:off x="1544457" y="5395002"/>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fade">
                                      <p:cBhvr>
                                        <p:cTn id="24" dur="500"/>
                                        <p:tgtEl>
                                          <p:spTgt spid="19">
                                            <p:txEl>
                                              <p:pRg st="0" end="0"/>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Effect transition="in" filter="fade">
                                      <p:cBhvr>
                                        <p:cTn id="28"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9001" y="555626"/>
            <a:ext cx="4272849" cy="876848"/>
            <a:chOff x="326687" y="247818"/>
            <a:chExt cx="5230925" cy="725466"/>
          </a:xfrm>
        </p:grpSpPr>
        <p:sp>
          <p:nvSpPr>
            <p:cNvPr id="32" name="文本框 31"/>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1" name="组合 40"/>
          <p:cNvGrpSpPr/>
          <p:nvPr/>
        </p:nvGrpSpPr>
        <p:grpSpPr>
          <a:xfrm>
            <a:off x="1312827" y="2478826"/>
            <a:ext cx="2483531" cy="2483534"/>
            <a:chOff x="1384152" y="2393101"/>
            <a:chExt cx="2483531" cy="2483534"/>
          </a:xfrm>
        </p:grpSpPr>
        <p:sp>
          <p:nvSpPr>
            <p:cNvPr id="43" name="椭圆 4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439585" y="3126709"/>
              <a:ext cx="2391519" cy="1277273"/>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对哈夫曼码</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0100100011</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spcBef>
                  <a:spcPts val="600"/>
                </a:spcBef>
                <a:buClr>
                  <a:srgbClr val="7030A0"/>
                </a:buClr>
              </a:pPr>
              <a:r>
                <a:rPr lang="zh-CN" altLang="en-US" sz="24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进行解码</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1270079" y="2436078"/>
            <a:ext cx="779195" cy="779196"/>
            <a:chOff x="777424" y="1659420"/>
            <a:chExt cx="779195" cy="779196"/>
          </a:xfrm>
        </p:grpSpPr>
        <p:grpSp>
          <p:nvGrpSpPr>
            <p:cNvPr id="46" name="组合 45"/>
            <p:cNvGrpSpPr/>
            <p:nvPr/>
          </p:nvGrpSpPr>
          <p:grpSpPr>
            <a:xfrm>
              <a:off x="777424" y="1659420"/>
              <a:ext cx="779195" cy="779196"/>
              <a:chOff x="2124362" y="2491950"/>
              <a:chExt cx="779195" cy="779196"/>
            </a:xfrm>
          </p:grpSpPr>
          <p:sp>
            <p:nvSpPr>
              <p:cNvPr id="48" name="椭圆 4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167109" y="2534697"/>
                <a:ext cx="693703" cy="693701"/>
                <a:chOff x="1187907" y="1083137"/>
                <a:chExt cx="850422" cy="850420"/>
              </a:xfrm>
            </p:grpSpPr>
            <p:sp>
              <p:nvSpPr>
                <p:cNvPr id="53" name="弧形 5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50" name="组合 49"/>
              <p:cNvGrpSpPr/>
              <p:nvPr/>
            </p:nvGrpSpPr>
            <p:grpSpPr>
              <a:xfrm>
                <a:off x="2167109" y="2534697"/>
                <a:ext cx="693703" cy="693701"/>
                <a:chOff x="1187907" y="1083137"/>
                <a:chExt cx="850422" cy="850420"/>
              </a:xfrm>
            </p:grpSpPr>
            <p:sp>
              <p:nvSpPr>
                <p:cNvPr id="51" name="弧形 5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47" name="矩形 46"/>
            <p:cNvSpPr/>
            <p:nvPr/>
          </p:nvSpPr>
          <p:spPr>
            <a:xfrm>
              <a:off x="920800" y="1845166"/>
              <a:ext cx="492443"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endParaRPr lang="zh-CN" altLang="en-US" sz="2400" dirty="0">
                <a:solidFill>
                  <a:srgbClr val="0070C0"/>
                </a:solidFill>
              </a:endParaRPr>
            </a:p>
          </p:txBody>
        </p:sp>
      </p:grpSp>
      <p:grpSp>
        <p:nvGrpSpPr>
          <p:cNvPr id="81" name="组合 178"/>
          <p:cNvGrpSpPr/>
          <p:nvPr/>
        </p:nvGrpSpPr>
        <p:grpSpPr>
          <a:xfrm>
            <a:off x="5772863" y="1482469"/>
            <a:ext cx="4552520" cy="4469857"/>
            <a:chOff x="6524185" y="478641"/>
            <a:chExt cx="3616161" cy="4224574"/>
          </a:xfrm>
        </p:grpSpPr>
        <p:sp>
          <p:nvSpPr>
            <p:cNvPr id="93" name="矩形 116"/>
            <p:cNvSpPr/>
            <p:nvPr/>
          </p:nvSpPr>
          <p:spPr>
            <a:xfrm>
              <a:off x="7705029" y="4295973"/>
              <a:ext cx="1043086" cy="407242"/>
            </a:xfrm>
            <a:prstGeom prst="rect">
              <a:avLst/>
            </a:prstGeom>
          </p:spPr>
          <p:txBody>
            <a:bodyPr wrap="none">
              <a:spAutoFit/>
            </a:bodyPr>
            <a:lstStyle/>
            <a:p>
              <a:r>
                <a:rPr lang="zh-CN" altLang="en-US" sz="2200" dirty="0">
                  <a:solidFill>
                    <a:schemeClr val="bg2">
                      <a:lumMod val="25000"/>
                    </a:schemeClr>
                  </a:solidFill>
                  <a:latin typeface="Times New Roman" panose="02020603050405020304" pitchFamily="18" charset="0"/>
                  <a:cs typeface="Times New Roman" panose="02020603050405020304" pitchFamily="18" charset="0"/>
                </a:rPr>
                <a:t>哈夫曼树</a:t>
              </a:r>
              <a:endParaRPr lang="zh-CN" altLang="en-US" sz="2200" dirty="0">
                <a:latin typeface="Times New Roman" panose="02020603050405020304" pitchFamily="18" charset="0"/>
                <a:cs typeface="Times New Roman" panose="02020603050405020304" pitchFamily="18" charset="0"/>
              </a:endParaRPr>
            </a:p>
          </p:txBody>
        </p:sp>
        <p:grpSp>
          <p:nvGrpSpPr>
            <p:cNvPr id="94" name="组合 4"/>
            <p:cNvGrpSpPr/>
            <p:nvPr/>
          </p:nvGrpSpPr>
          <p:grpSpPr>
            <a:xfrm>
              <a:off x="8623178" y="1864670"/>
              <a:ext cx="464825" cy="919813"/>
              <a:chOff x="6456826" y="1380876"/>
              <a:chExt cx="464825" cy="919813"/>
            </a:xfrm>
          </p:grpSpPr>
          <p:grpSp>
            <p:nvGrpSpPr>
              <p:cNvPr id="147" name="组合 118"/>
              <p:cNvGrpSpPr/>
              <p:nvPr/>
            </p:nvGrpSpPr>
            <p:grpSpPr>
              <a:xfrm>
                <a:off x="6456826" y="1380876"/>
                <a:ext cx="464825" cy="464825"/>
                <a:chOff x="5249165" y="3774589"/>
                <a:chExt cx="464825" cy="464825"/>
              </a:xfrm>
            </p:grpSpPr>
            <p:sp>
              <p:nvSpPr>
                <p:cNvPr id="149" name="椭圆 128"/>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50" name="矩形 129"/>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8" name="矩形 120"/>
              <p:cNvSpPr/>
              <p:nvPr/>
            </p:nvSpPr>
            <p:spPr>
              <a:xfrm>
                <a:off x="6523167" y="1893447"/>
                <a:ext cx="308394"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A</a:t>
                </a:r>
                <a:endParaRPr lang="zh-CN" altLang="en-US" sz="2200" dirty="0">
                  <a:latin typeface="Times New Roman" panose="02020603050405020304" pitchFamily="18" charset="0"/>
                  <a:cs typeface="Times New Roman" panose="02020603050405020304" pitchFamily="18" charset="0"/>
                </a:endParaRPr>
              </a:p>
            </p:txBody>
          </p:sp>
        </p:grpSp>
        <p:grpSp>
          <p:nvGrpSpPr>
            <p:cNvPr id="95" name="组合 5"/>
            <p:cNvGrpSpPr/>
            <p:nvPr/>
          </p:nvGrpSpPr>
          <p:grpSpPr>
            <a:xfrm>
              <a:off x="7773503" y="3252176"/>
              <a:ext cx="464825" cy="919813"/>
              <a:chOff x="6976926" y="1380876"/>
              <a:chExt cx="464825" cy="919813"/>
            </a:xfrm>
          </p:grpSpPr>
          <p:sp>
            <p:nvSpPr>
              <p:cNvPr id="145" name="椭圆 113"/>
              <p:cNvSpPr/>
              <p:nvPr/>
            </p:nvSpPr>
            <p:spPr>
              <a:xfrm>
                <a:off x="6976926" y="1380876"/>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5</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6" name="矩形 121"/>
              <p:cNvSpPr/>
              <p:nvPr/>
            </p:nvSpPr>
            <p:spPr>
              <a:xfrm>
                <a:off x="7043267" y="1893447"/>
                <a:ext cx="295661"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B</a:t>
                </a:r>
                <a:endParaRPr lang="zh-CN" altLang="en-US" sz="2200" dirty="0">
                  <a:latin typeface="Times New Roman" panose="02020603050405020304" pitchFamily="18" charset="0"/>
                  <a:cs typeface="Times New Roman" panose="02020603050405020304" pitchFamily="18" charset="0"/>
                </a:endParaRPr>
              </a:p>
            </p:txBody>
          </p:sp>
        </p:grpSp>
        <p:grpSp>
          <p:nvGrpSpPr>
            <p:cNvPr id="96" name="组合 6"/>
            <p:cNvGrpSpPr/>
            <p:nvPr/>
          </p:nvGrpSpPr>
          <p:grpSpPr>
            <a:xfrm>
              <a:off x="6524185" y="1862410"/>
              <a:ext cx="464825" cy="922073"/>
              <a:chOff x="7506210" y="1378728"/>
              <a:chExt cx="464825" cy="922073"/>
            </a:xfrm>
          </p:grpSpPr>
          <p:grpSp>
            <p:nvGrpSpPr>
              <p:cNvPr id="141" name="组合 119"/>
              <p:cNvGrpSpPr/>
              <p:nvPr/>
            </p:nvGrpSpPr>
            <p:grpSpPr>
              <a:xfrm>
                <a:off x="7506210" y="1378728"/>
                <a:ext cx="464825" cy="464825"/>
                <a:chOff x="5249165" y="3774589"/>
                <a:chExt cx="464825" cy="464825"/>
              </a:xfrm>
            </p:grpSpPr>
            <p:sp>
              <p:nvSpPr>
                <p:cNvPr id="143" name="椭圆 126"/>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4" name="矩形 127"/>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42" name="矩形 122"/>
              <p:cNvSpPr/>
              <p:nvPr/>
            </p:nvSpPr>
            <p:spPr>
              <a:xfrm>
                <a:off x="7596241" y="1893559"/>
                <a:ext cx="295660"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C</a:t>
                </a:r>
                <a:endParaRPr lang="zh-CN" altLang="en-US" sz="2200" dirty="0">
                  <a:latin typeface="Times New Roman" panose="02020603050405020304" pitchFamily="18" charset="0"/>
                  <a:cs typeface="Times New Roman" panose="02020603050405020304" pitchFamily="18" charset="0"/>
                </a:endParaRPr>
              </a:p>
            </p:txBody>
          </p:sp>
        </p:grpSp>
        <p:grpSp>
          <p:nvGrpSpPr>
            <p:cNvPr id="97" name="组合 7"/>
            <p:cNvGrpSpPr/>
            <p:nvPr/>
          </p:nvGrpSpPr>
          <p:grpSpPr>
            <a:xfrm>
              <a:off x="8185156" y="2585405"/>
              <a:ext cx="464825" cy="919813"/>
              <a:chOff x="8023278" y="1380876"/>
              <a:chExt cx="464825" cy="919813"/>
            </a:xfrm>
          </p:grpSpPr>
          <p:sp>
            <p:nvSpPr>
              <p:cNvPr id="139" name="椭圆 114"/>
              <p:cNvSpPr/>
              <p:nvPr/>
            </p:nvSpPr>
            <p:spPr>
              <a:xfrm>
                <a:off x="8023278" y="1380876"/>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8</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0" name="矩形 123"/>
              <p:cNvSpPr/>
              <p:nvPr/>
            </p:nvSpPr>
            <p:spPr>
              <a:xfrm>
                <a:off x="8123873" y="1893447"/>
                <a:ext cx="308393"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D</a:t>
                </a:r>
                <a:endParaRPr lang="zh-CN" altLang="en-US" sz="2200" dirty="0">
                  <a:latin typeface="Times New Roman" panose="02020603050405020304" pitchFamily="18" charset="0"/>
                  <a:cs typeface="Times New Roman" panose="02020603050405020304" pitchFamily="18" charset="0"/>
                </a:endParaRPr>
              </a:p>
            </p:txBody>
          </p:sp>
        </p:grpSp>
        <p:grpSp>
          <p:nvGrpSpPr>
            <p:cNvPr id="98" name="组合 8"/>
            <p:cNvGrpSpPr/>
            <p:nvPr/>
          </p:nvGrpSpPr>
          <p:grpSpPr>
            <a:xfrm>
              <a:off x="9675521" y="1862521"/>
              <a:ext cx="464825" cy="921962"/>
              <a:chOff x="8543147" y="1378727"/>
              <a:chExt cx="464825" cy="921962"/>
            </a:xfrm>
          </p:grpSpPr>
          <p:grpSp>
            <p:nvGrpSpPr>
              <p:cNvPr id="135" name="组合 117"/>
              <p:cNvGrpSpPr/>
              <p:nvPr/>
            </p:nvGrpSpPr>
            <p:grpSpPr>
              <a:xfrm>
                <a:off x="8543147" y="1378727"/>
                <a:ext cx="464825" cy="464825"/>
                <a:chOff x="5249165" y="3774589"/>
                <a:chExt cx="464825" cy="464825"/>
              </a:xfrm>
            </p:grpSpPr>
            <p:sp>
              <p:nvSpPr>
                <p:cNvPr id="137" name="椭圆 130"/>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8" name="矩形 131"/>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136" name="矩形 124"/>
              <p:cNvSpPr/>
              <p:nvPr/>
            </p:nvSpPr>
            <p:spPr>
              <a:xfrm>
                <a:off x="8651505" y="1893447"/>
                <a:ext cx="284200"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E</a:t>
                </a:r>
                <a:endParaRPr lang="zh-CN" altLang="en-US" sz="2200" dirty="0">
                  <a:latin typeface="Times New Roman" panose="02020603050405020304" pitchFamily="18" charset="0"/>
                  <a:cs typeface="Times New Roman" panose="02020603050405020304" pitchFamily="18" charset="0"/>
                </a:endParaRPr>
              </a:p>
            </p:txBody>
          </p:sp>
        </p:grpSp>
        <p:grpSp>
          <p:nvGrpSpPr>
            <p:cNvPr id="99" name="组合 9"/>
            <p:cNvGrpSpPr/>
            <p:nvPr/>
          </p:nvGrpSpPr>
          <p:grpSpPr>
            <a:xfrm>
              <a:off x="7049724" y="3250027"/>
              <a:ext cx="464825" cy="921962"/>
              <a:chOff x="9060215" y="1378727"/>
              <a:chExt cx="464825" cy="921962"/>
            </a:xfrm>
          </p:grpSpPr>
          <p:sp>
            <p:nvSpPr>
              <p:cNvPr id="133" name="椭圆 115"/>
              <p:cNvSpPr/>
              <p:nvPr/>
            </p:nvSpPr>
            <p:spPr>
              <a:xfrm>
                <a:off x="9060215" y="1378727"/>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4" name="矩形 125"/>
              <p:cNvSpPr/>
              <p:nvPr/>
            </p:nvSpPr>
            <p:spPr>
              <a:xfrm>
                <a:off x="9179137" y="1893447"/>
                <a:ext cx="271467" cy="407242"/>
              </a:xfrm>
              <a:prstGeom prst="rect">
                <a:avLst/>
              </a:prstGeom>
            </p:spPr>
            <p:txBody>
              <a:bodyPr wrap="none">
                <a:spAutoFit/>
              </a:bodyPr>
              <a:lstStyle/>
              <a:p>
                <a:r>
                  <a:rPr lang="en-US" altLang="zh-CN" sz="2200" dirty="0">
                    <a:solidFill>
                      <a:schemeClr val="bg2">
                        <a:lumMod val="25000"/>
                      </a:schemeClr>
                    </a:solidFill>
                    <a:latin typeface="Times New Roman" panose="02020603050405020304" pitchFamily="18" charset="0"/>
                    <a:cs typeface="Times New Roman" panose="02020603050405020304" pitchFamily="18" charset="0"/>
                  </a:rPr>
                  <a:t>F</a:t>
                </a:r>
                <a:endParaRPr lang="zh-CN" altLang="en-US" sz="2200" dirty="0">
                  <a:latin typeface="Times New Roman" panose="02020603050405020304" pitchFamily="18" charset="0"/>
                  <a:cs typeface="Times New Roman" panose="02020603050405020304" pitchFamily="18" charset="0"/>
                </a:endParaRPr>
              </a:p>
            </p:txBody>
          </p:sp>
        </p:grpSp>
        <p:grpSp>
          <p:nvGrpSpPr>
            <p:cNvPr id="100" name="组合 133"/>
            <p:cNvGrpSpPr/>
            <p:nvPr/>
          </p:nvGrpSpPr>
          <p:grpSpPr>
            <a:xfrm>
              <a:off x="8061230" y="478641"/>
              <a:ext cx="464825" cy="464825"/>
              <a:chOff x="5249165" y="3774589"/>
              <a:chExt cx="464825" cy="464825"/>
            </a:xfrm>
          </p:grpSpPr>
          <p:sp>
            <p:nvSpPr>
              <p:cNvPr id="131" name="椭圆 135"/>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2" name="矩形 136"/>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72</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01" name="直接连接符 11"/>
            <p:cNvCxnSpPr>
              <a:stCxn id="131" idx="5"/>
              <a:endCxn id="129" idx="0"/>
            </p:cNvCxnSpPr>
            <p:nvPr/>
          </p:nvCxnSpPr>
          <p:spPr>
            <a:xfrm>
              <a:off x="8457983" y="875394"/>
              <a:ext cx="907069" cy="2606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2" name="组合 137"/>
            <p:cNvGrpSpPr/>
            <p:nvPr/>
          </p:nvGrpSpPr>
          <p:grpSpPr>
            <a:xfrm>
              <a:off x="9132639" y="1136041"/>
              <a:ext cx="464825" cy="464825"/>
              <a:chOff x="5249165" y="3774589"/>
              <a:chExt cx="464825" cy="464825"/>
            </a:xfrm>
          </p:grpSpPr>
          <p:sp>
            <p:nvSpPr>
              <p:cNvPr id="129" name="椭圆 138"/>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30" name="矩形 139"/>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43</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03" name="直接连接符 140"/>
            <p:cNvCxnSpPr>
              <a:stCxn id="131" idx="3"/>
              <a:endCxn id="127" idx="0"/>
            </p:cNvCxnSpPr>
            <p:nvPr/>
          </p:nvCxnSpPr>
          <p:spPr>
            <a:xfrm flipH="1">
              <a:off x="7358669" y="875394"/>
              <a:ext cx="770633" cy="26064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4" name="组合 141"/>
            <p:cNvGrpSpPr/>
            <p:nvPr/>
          </p:nvGrpSpPr>
          <p:grpSpPr>
            <a:xfrm>
              <a:off x="7126256" y="1136041"/>
              <a:ext cx="464825" cy="464825"/>
              <a:chOff x="5249165" y="3774589"/>
              <a:chExt cx="464825" cy="464825"/>
            </a:xfrm>
          </p:grpSpPr>
          <p:sp>
            <p:nvSpPr>
              <p:cNvPr id="127" name="椭圆 142"/>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8" name="矩形 143"/>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29</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05" name="直接连接符 144"/>
            <p:cNvCxnSpPr>
              <a:endCxn id="143" idx="0"/>
            </p:cNvCxnSpPr>
            <p:nvPr/>
          </p:nvCxnSpPr>
          <p:spPr>
            <a:xfrm flipH="1">
              <a:off x="6756598" y="1560601"/>
              <a:ext cx="462184" cy="3018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45"/>
            <p:cNvCxnSpPr>
              <a:stCxn id="127" idx="5"/>
              <a:endCxn id="125" idx="0"/>
            </p:cNvCxnSpPr>
            <p:nvPr/>
          </p:nvCxnSpPr>
          <p:spPr>
            <a:xfrm>
              <a:off x="7523009" y="1532794"/>
              <a:ext cx="477552" cy="32961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46"/>
            <p:cNvGrpSpPr/>
            <p:nvPr/>
          </p:nvGrpSpPr>
          <p:grpSpPr>
            <a:xfrm>
              <a:off x="7768148" y="1862409"/>
              <a:ext cx="464825" cy="464825"/>
              <a:chOff x="5249165" y="3774589"/>
              <a:chExt cx="464825" cy="464825"/>
            </a:xfrm>
          </p:grpSpPr>
          <p:sp>
            <p:nvSpPr>
              <p:cNvPr id="125" name="椭圆 147"/>
              <p:cNvSpPr/>
              <p:nvPr/>
            </p:nvSpPr>
            <p:spPr>
              <a:xfrm>
                <a:off x="5249165" y="3774589"/>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6" name="矩形 148"/>
              <p:cNvSpPr/>
              <p:nvPr/>
            </p:nvSpPr>
            <p:spPr>
              <a:xfrm>
                <a:off x="5296185" y="3822335"/>
                <a:ext cx="37078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16</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08" name="直接连接符 149"/>
            <p:cNvCxnSpPr>
              <a:stCxn id="129" idx="3"/>
              <a:endCxn id="149" idx="0"/>
            </p:cNvCxnSpPr>
            <p:nvPr/>
          </p:nvCxnSpPr>
          <p:spPr>
            <a:xfrm flipH="1">
              <a:off x="8855591" y="1532794"/>
              <a:ext cx="345120" cy="3318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50"/>
            <p:cNvCxnSpPr>
              <a:stCxn id="129" idx="5"/>
              <a:endCxn id="137" idx="0"/>
            </p:cNvCxnSpPr>
            <p:nvPr/>
          </p:nvCxnSpPr>
          <p:spPr>
            <a:xfrm>
              <a:off x="9529392" y="1532794"/>
              <a:ext cx="378542" cy="32972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51"/>
            <p:cNvCxnSpPr>
              <a:stCxn id="125" idx="3"/>
              <a:endCxn id="112" idx="0"/>
            </p:cNvCxnSpPr>
            <p:nvPr/>
          </p:nvCxnSpPr>
          <p:spPr>
            <a:xfrm flipH="1">
              <a:off x="7644730" y="2259162"/>
              <a:ext cx="191490" cy="32624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52"/>
            <p:cNvCxnSpPr>
              <a:stCxn id="125" idx="5"/>
              <a:endCxn id="139" idx="0"/>
            </p:cNvCxnSpPr>
            <p:nvPr/>
          </p:nvCxnSpPr>
          <p:spPr>
            <a:xfrm>
              <a:off x="8164901" y="2259162"/>
              <a:ext cx="252668" cy="32624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椭圆 155"/>
            <p:cNvSpPr/>
            <p:nvPr/>
          </p:nvSpPr>
          <p:spPr>
            <a:xfrm>
              <a:off x="7412317" y="2585405"/>
              <a:ext cx="464825" cy="464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8</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113" name="直接连接符 159"/>
            <p:cNvCxnSpPr>
              <a:stCxn id="112" idx="3"/>
              <a:endCxn id="133" idx="0"/>
            </p:cNvCxnSpPr>
            <p:nvPr/>
          </p:nvCxnSpPr>
          <p:spPr>
            <a:xfrm flipH="1">
              <a:off x="7282137" y="2982158"/>
              <a:ext cx="198252" cy="26786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60"/>
            <p:cNvCxnSpPr>
              <a:stCxn id="112" idx="5"/>
              <a:endCxn id="145" idx="0"/>
            </p:cNvCxnSpPr>
            <p:nvPr/>
          </p:nvCxnSpPr>
          <p:spPr>
            <a:xfrm>
              <a:off x="7809070" y="2982158"/>
              <a:ext cx="196846" cy="27001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67"/>
            <p:cNvSpPr/>
            <p:nvPr/>
          </p:nvSpPr>
          <p:spPr>
            <a:xfrm>
              <a:off x="7580584" y="6711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6" name="矩形 168"/>
            <p:cNvSpPr/>
            <p:nvPr/>
          </p:nvSpPr>
          <p:spPr>
            <a:xfrm>
              <a:off x="8831276" y="6711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7" name="矩形 169"/>
            <p:cNvSpPr/>
            <p:nvPr/>
          </p:nvSpPr>
          <p:spPr>
            <a:xfrm>
              <a:off x="9684042"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8" name="矩形 170"/>
            <p:cNvSpPr/>
            <p:nvPr/>
          </p:nvSpPr>
          <p:spPr>
            <a:xfrm>
              <a:off x="8797717"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9" name="矩形 171"/>
            <p:cNvSpPr/>
            <p:nvPr/>
          </p:nvSpPr>
          <p:spPr>
            <a:xfrm>
              <a:off x="6816458" y="1427072"/>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0" name="矩形 172"/>
            <p:cNvSpPr/>
            <p:nvPr/>
          </p:nvSpPr>
          <p:spPr>
            <a:xfrm>
              <a:off x="7708427" y="1416200"/>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1" name="矩形 173"/>
            <p:cNvSpPr/>
            <p:nvPr/>
          </p:nvSpPr>
          <p:spPr>
            <a:xfrm>
              <a:off x="8264875" y="2198793"/>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2" name="矩形 174"/>
            <p:cNvSpPr/>
            <p:nvPr/>
          </p:nvSpPr>
          <p:spPr>
            <a:xfrm>
              <a:off x="7866427" y="2877738"/>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1</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3" name="矩形 175"/>
            <p:cNvSpPr/>
            <p:nvPr/>
          </p:nvSpPr>
          <p:spPr>
            <a:xfrm>
              <a:off x="7533353" y="2180692"/>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4" name="矩形 177"/>
            <p:cNvSpPr/>
            <p:nvPr/>
          </p:nvSpPr>
          <p:spPr>
            <a:xfrm>
              <a:off x="7163453" y="2873721"/>
              <a:ext cx="258734" cy="407242"/>
            </a:xfrm>
            <a:prstGeom prst="rect">
              <a:avLst/>
            </a:prstGeom>
          </p:spPr>
          <p:txBody>
            <a:bodyPr wrap="none">
              <a:spAutoFit/>
            </a:bodyPr>
            <a:lstStyle/>
            <a:p>
              <a:pPr algn="ctr"/>
              <a:r>
                <a:rPr lang="en-US" altLang="zh-CN" sz="2200" dirty="0">
                  <a:solidFill>
                    <a:schemeClr val="bg2">
                      <a:lumMod val="25000"/>
                    </a:schemeClr>
                  </a:solidFill>
                  <a:latin typeface="Times New Roman" panose="02020603050405020304" pitchFamily="18" charset="0"/>
                  <a:cs typeface="Times New Roman" panose="02020603050405020304" pitchFamily="18" charset="0"/>
                </a:rPr>
                <a:t>0</a:t>
              </a:r>
              <a:endParaRPr lang="zh-CN" altLang="en-US" sz="2200" dirty="0">
                <a:solidFill>
                  <a:schemeClr val="bg2">
                    <a:lumMod val="25000"/>
                  </a:schemeClr>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strVal val="4/3*#ppt_w"/>
                                          </p:val>
                                        </p:tav>
                                        <p:tav tm="100000">
                                          <p:val>
                                            <p:strVal val="#ppt_w"/>
                                          </p:val>
                                        </p:tav>
                                      </p:tavLst>
                                    </p:anim>
                                    <p:anim calcmode="lin" valueType="num">
                                      <p:cBhvr>
                                        <p:cTn id="17" dur="500" fill="hold"/>
                                        <p:tgtEl>
                                          <p:spTgt spid="45"/>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544057" y="2341190"/>
            <a:ext cx="9254574" cy="4655446"/>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dirty="0"/>
              <a:t>	</a:t>
            </a:r>
            <a:r>
              <a:rPr lang="en-US" altLang="zh-CN" sz="2000" dirty="0">
                <a:solidFill>
                  <a:schemeClr val="tx1"/>
                </a:solidFill>
              </a:rPr>
              <a:t>// </a:t>
            </a:r>
            <a:r>
              <a:rPr lang="zh-CN" altLang="en-US" sz="2000" dirty="0">
                <a:solidFill>
                  <a:schemeClr val="tx1"/>
                </a:solidFill>
              </a:rPr>
              <a:t>将一个结点作为指定结点的左孩子插入</a:t>
            </a:r>
            <a:endParaRPr lang="zh-CN" altLang="en-US" sz="2000" dirty="0">
              <a:solidFill>
                <a:schemeClr val="tx1"/>
              </a:solidFill>
            </a:endParaRPr>
          </a:p>
          <a:p>
            <a:pPr>
              <a:lnSpc>
                <a:spcPct val="100000"/>
              </a:lnSpc>
            </a:pPr>
            <a:r>
              <a:rPr lang="zh-CN" altLang="en-US" sz="2000" dirty="0">
                <a:solidFill>
                  <a:schemeClr val="tx1"/>
                </a:solidFill>
              </a:rPr>
              <a:t>	</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InsertLeftChild</a:t>
            </a:r>
            <a:r>
              <a:rPr lang="en-US" altLang="zh-CN" sz="2000" dirty="0">
                <a:solidFill>
                  <a:schemeClr val="tx1"/>
                </a:solidFill>
              </a:rPr>
              <a:t>(</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pNode</a:t>
            </a:r>
            <a:r>
              <a:rPr lang="en-US" altLang="zh-CN" sz="2000" dirty="0">
                <a:solidFill>
                  <a:schemeClr val="tx1"/>
                </a:solidFill>
              </a:rPr>
              <a:t>, </a:t>
            </a:r>
            <a:r>
              <a:rPr lang="en-US" altLang="zh-CN" sz="2000" dirty="0" err="1">
                <a:solidFill>
                  <a:schemeClr val="tx1"/>
                </a:solidFill>
              </a:rPr>
              <a:t>const</a:t>
            </a:r>
            <a:r>
              <a:rPr lang="en-US" altLang="zh-CN" sz="2000" dirty="0">
                <a:solidFill>
                  <a:schemeClr val="tx1"/>
                </a:solidFill>
              </a:rPr>
              <a:t> T &amp;x);</a:t>
            </a:r>
            <a:endParaRPr lang="en-US" altLang="zh-CN" sz="2000" dirty="0">
              <a:solidFill>
                <a:schemeClr val="tx1"/>
              </a:solidFill>
            </a:endParaRPr>
          </a:p>
          <a:p>
            <a:pPr>
              <a:lnSpc>
                <a:spcPct val="100000"/>
              </a:lnSpc>
            </a:pPr>
            <a:r>
              <a:rPr lang="en-US" altLang="zh-CN" sz="2000" dirty="0">
                <a:solidFill>
                  <a:schemeClr val="tx1"/>
                </a:solidFill>
              </a:rPr>
              <a:t>	// </a:t>
            </a:r>
            <a:r>
              <a:rPr lang="zh-CN" altLang="en-US" sz="2000" dirty="0">
                <a:solidFill>
                  <a:schemeClr val="tx1"/>
                </a:solidFill>
              </a:rPr>
              <a:t>将一个结点作为指定结点的右孩子插入</a:t>
            </a:r>
            <a:endParaRPr lang="zh-CN" altLang="en-US" sz="2000" dirty="0">
              <a:solidFill>
                <a:schemeClr val="tx1"/>
              </a:solidFill>
            </a:endParaRPr>
          </a:p>
          <a:p>
            <a:pPr>
              <a:lnSpc>
                <a:spcPct val="100000"/>
              </a:lnSpc>
            </a:pPr>
            <a:r>
              <a:rPr lang="zh-CN" altLang="en-US" sz="2000" dirty="0">
                <a:solidFill>
                  <a:schemeClr val="tx1"/>
                </a:solidFill>
              </a:rPr>
              <a:t>	</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InsertRightChild</a:t>
            </a:r>
            <a:r>
              <a:rPr lang="en-US" altLang="zh-CN" sz="2000" dirty="0">
                <a:solidFill>
                  <a:schemeClr val="tx1"/>
                </a:solidFill>
              </a:rPr>
              <a:t>(</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pNode</a:t>
            </a:r>
            <a:r>
              <a:rPr lang="en-US" altLang="zh-CN" sz="2000" dirty="0">
                <a:solidFill>
                  <a:schemeClr val="tx1"/>
                </a:solidFill>
              </a:rPr>
              <a:t>, </a:t>
            </a:r>
            <a:r>
              <a:rPr lang="en-US" altLang="zh-CN" sz="2000" dirty="0" err="1">
                <a:solidFill>
                  <a:schemeClr val="tx1"/>
                </a:solidFill>
              </a:rPr>
              <a:t>const</a:t>
            </a:r>
            <a:r>
              <a:rPr lang="en-US" altLang="zh-CN" sz="2000" dirty="0">
                <a:solidFill>
                  <a:schemeClr val="tx1"/>
                </a:solidFill>
              </a:rPr>
              <a:t> T &amp;x);</a:t>
            </a:r>
            <a:endParaRPr lang="en-US" altLang="zh-CN" sz="2000" dirty="0">
              <a:solidFill>
                <a:schemeClr val="tx1"/>
              </a:solidFill>
            </a:endParaRPr>
          </a:p>
          <a:p>
            <a:pPr>
              <a:lnSpc>
                <a:spcPct val="100000"/>
              </a:lnSpc>
            </a:pPr>
            <a:r>
              <a:rPr lang="en-US" altLang="zh-CN" sz="2000" dirty="0">
                <a:solidFill>
                  <a:schemeClr val="tx1"/>
                </a:solidFill>
              </a:rPr>
              <a:t>	// </a:t>
            </a:r>
            <a:r>
              <a:rPr lang="zh-CN" altLang="en-US" sz="2000" dirty="0">
                <a:solidFill>
                  <a:schemeClr val="tx1"/>
                </a:solidFill>
              </a:rPr>
              <a:t>修改指定结点的元素值</a:t>
            </a:r>
            <a:endParaRPr lang="zh-CN" altLang="en-US" sz="2000" dirty="0">
              <a:solidFill>
                <a:schemeClr val="tx1"/>
              </a:solidFill>
            </a:endParaRPr>
          </a:p>
          <a:p>
            <a:pPr>
              <a:lnSpc>
                <a:spcPct val="100000"/>
              </a:lnSpc>
            </a:pPr>
            <a:r>
              <a:rPr lang="zh-CN" altLang="en-US" sz="2000" dirty="0">
                <a:solidFill>
                  <a:schemeClr val="tx1"/>
                </a:solidFill>
              </a:rPr>
              <a:t>	</a:t>
            </a:r>
            <a:r>
              <a:rPr lang="en-US" altLang="zh-CN" sz="2000" dirty="0">
                <a:solidFill>
                  <a:schemeClr val="tx1"/>
                </a:solidFill>
              </a:rPr>
              <a:t>bool </a:t>
            </a:r>
            <a:r>
              <a:rPr lang="en-US" altLang="zh-CN" sz="2000" dirty="0" err="1">
                <a:solidFill>
                  <a:schemeClr val="tx1"/>
                </a:solidFill>
              </a:rPr>
              <a:t>ModifyNodeValue</a:t>
            </a:r>
            <a:r>
              <a:rPr lang="en-US" altLang="zh-CN" sz="2000" dirty="0">
                <a:solidFill>
                  <a:schemeClr val="tx1"/>
                </a:solidFill>
              </a:rPr>
              <a:t>(</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pNode</a:t>
            </a:r>
            <a:r>
              <a:rPr lang="en-US" altLang="zh-CN" sz="2000" dirty="0">
                <a:solidFill>
                  <a:schemeClr val="tx1"/>
                </a:solidFill>
              </a:rPr>
              <a:t>, </a:t>
            </a:r>
            <a:r>
              <a:rPr lang="en-US" altLang="zh-CN" sz="2000" dirty="0" err="1">
                <a:solidFill>
                  <a:schemeClr val="tx1"/>
                </a:solidFill>
              </a:rPr>
              <a:t>const</a:t>
            </a:r>
            <a:r>
              <a:rPr lang="en-US" altLang="zh-CN" sz="2000" dirty="0">
                <a:solidFill>
                  <a:schemeClr val="tx1"/>
                </a:solidFill>
              </a:rPr>
              <a:t> T &amp;x);</a:t>
            </a:r>
            <a:endParaRPr lang="en-US" altLang="zh-CN" sz="2000" dirty="0">
              <a:solidFill>
                <a:schemeClr val="tx1"/>
              </a:solidFill>
            </a:endParaRPr>
          </a:p>
          <a:p>
            <a:pPr>
              <a:lnSpc>
                <a:spcPct val="100000"/>
              </a:lnSpc>
            </a:pPr>
            <a:r>
              <a:rPr lang="en-US" altLang="zh-CN" sz="2000" dirty="0">
                <a:solidFill>
                  <a:schemeClr val="tx1"/>
                </a:solidFill>
              </a:rPr>
              <a:t>	// </a:t>
            </a:r>
            <a:r>
              <a:rPr lang="zh-CN" altLang="en-US" sz="2000" dirty="0">
                <a:solidFill>
                  <a:schemeClr val="tx1"/>
                </a:solidFill>
              </a:rPr>
              <a:t>获取指定结点的元素值</a:t>
            </a:r>
            <a:endParaRPr lang="zh-CN" altLang="en-US" sz="2000" dirty="0">
              <a:solidFill>
                <a:schemeClr val="tx1"/>
              </a:solidFill>
            </a:endParaRPr>
          </a:p>
          <a:p>
            <a:pPr>
              <a:lnSpc>
                <a:spcPct val="100000"/>
              </a:lnSpc>
            </a:pPr>
            <a:r>
              <a:rPr lang="zh-CN" altLang="en-US" sz="2000" dirty="0">
                <a:solidFill>
                  <a:schemeClr val="tx1"/>
                </a:solidFill>
              </a:rPr>
              <a:t>	</a:t>
            </a:r>
            <a:r>
              <a:rPr lang="en-US" altLang="zh-CN" sz="2000" dirty="0">
                <a:solidFill>
                  <a:schemeClr val="tx1"/>
                </a:solidFill>
              </a:rPr>
              <a:t>bool </a:t>
            </a:r>
            <a:r>
              <a:rPr lang="en-US" altLang="zh-CN" sz="2000" dirty="0" err="1">
                <a:solidFill>
                  <a:schemeClr val="tx1"/>
                </a:solidFill>
              </a:rPr>
              <a:t>GetNodeValue</a:t>
            </a:r>
            <a:r>
              <a:rPr lang="en-US" altLang="zh-CN" sz="2000" dirty="0">
                <a:solidFill>
                  <a:schemeClr val="tx1"/>
                </a:solidFill>
              </a:rPr>
              <a:t>(</a:t>
            </a:r>
            <a:r>
              <a:rPr lang="en-US" altLang="zh-CN" sz="2000" dirty="0" err="1">
                <a:solidFill>
                  <a:schemeClr val="tx1"/>
                </a:solidFill>
              </a:rPr>
              <a:t>LinkedNode</a:t>
            </a:r>
            <a:r>
              <a:rPr lang="en-US" altLang="zh-CN" sz="2000" dirty="0">
                <a:solidFill>
                  <a:schemeClr val="tx1"/>
                </a:solidFill>
              </a:rPr>
              <a:t>&lt;T&gt; *</a:t>
            </a:r>
            <a:r>
              <a:rPr lang="en-US" altLang="zh-CN" sz="2000" dirty="0" err="1">
                <a:solidFill>
                  <a:schemeClr val="tx1"/>
                </a:solidFill>
              </a:rPr>
              <a:t>pNode</a:t>
            </a:r>
            <a:r>
              <a:rPr lang="en-US" altLang="zh-CN" sz="2000" dirty="0">
                <a:solidFill>
                  <a:schemeClr val="tx1"/>
                </a:solidFill>
              </a:rPr>
              <a:t>, T &amp;x);</a:t>
            </a:r>
            <a:endParaRPr lang="en-US" altLang="zh-CN" sz="20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1558835" y="1624174"/>
            <a:ext cx="9379132" cy="4713023"/>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49001" y="555626"/>
            <a:ext cx="4272849" cy="876848"/>
            <a:chOff x="326687" y="247818"/>
            <a:chExt cx="5230925" cy="725466"/>
          </a:xfrm>
        </p:grpSpPr>
        <p:sp>
          <p:nvSpPr>
            <p:cNvPr id="32" name="文本框 31"/>
            <p:cNvSpPr txBox="1"/>
            <p:nvPr/>
          </p:nvSpPr>
          <p:spPr bwMode="auto">
            <a:xfrm>
              <a:off x="582473" y="412204"/>
              <a:ext cx="497513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哈夫曼码及其编解码方法</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74" name="直接连接符 7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9" name="任意多边形: 形状 7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67" name="直接连接符 6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7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3" name="任意多边形: 形状 7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6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5" name="组合 54"/>
          <p:cNvGrpSpPr/>
          <p:nvPr/>
        </p:nvGrpSpPr>
        <p:grpSpPr>
          <a:xfrm>
            <a:off x="1209787" y="2348968"/>
            <a:ext cx="9772426" cy="2881533"/>
            <a:chOff x="5960125" y="2504386"/>
            <a:chExt cx="5184886" cy="2756474"/>
          </a:xfrm>
        </p:grpSpPr>
        <p:grpSp>
          <p:nvGrpSpPr>
            <p:cNvPr id="56" name="组合 55"/>
            <p:cNvGrpSpPr/>
            <p:nvPr/>
          </p:nvGrpSpPr>
          <p:grpSpPr>
            <a:xfrm>
              <a:off x="5960125" y="2504386"/>
              <a:ext cx="5184886" cy="2756474"/>
              <a:chOff x="1584402" y="1903846"/>
              <a:chExt cx="9072935" cy="3823037"/>
            </a:xfrm>
          </p:grpSpPr>
          <p:grpSp>
            <p:nvGrpSpPr>
              <p:cNvPr id="58" name="组合 57"/>
              <p:cNvGrpSpPr/>
              <p:nvPr/>
            </p:nvGrpSpPr>
            <p:grpSpPr>
              <a:xfrm>
                <a:off x="1584402" y="3589771"/>
                <a:ext cx="9062674" cy="2137112"/>
                <a:chOff x="1584402" y="3589771"/>
                <a:chExt cx="9062674" cy="2137112"/>
              </a:xfrm>
            </p:grpSpPr>
            <p:sp>
              <p:nvSpPr>
                <p:cNvPr id="84" name="任意多边形: 形状 8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梯形 8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梯形 8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7" name="梯形 4"/>
                <p:cNvSpPr/>
                <p:nvPr/>
              </p:nvSpPr>
              <p:spPr>
                <a:xfrm rot="2538392" flipV="1">
                  <a:off x="1590370" y="5351122"/>
                  <a:ext cx="373074" cy="1079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8" name="椭圆 8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9" name="任意多边形: 形状 8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任意多边形: 形状 8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1" name="任意多边形: 形状 9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2" name="任意多边形: 形状 9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9" name="组合 58"/>
              <p:cNvGrpSpPr/>
              <p:nvPr/>
            </p:nvGrpSpPr>
            <p:grpSpPr>
              <a:xfrm flipH="1" flipV="1">
                <a:off x="1584402" y="1903846"/>
                <a:ext cx="9072935" cy="2137110"/>
                <a:chOff x="1574141" y="3589773"/>
                <a:chExt cx="9072935" cy="2137110"/>
              </a:xfrm>
            </p:grpSpPr>
            <p:sp>
              <p:nvSpPr>
                <p:cNvPr id="60" name="任意多边形: 形状 59"/>
                <p:cNvSpPr/>
                <p:nvPr/>
              </p:nvSpPr>
              <p:spPr>
                <a:xfrm>
                  <a:off x="1652006" y="3589773"/>
                  <a:ext cx="8888988"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梯形 4"/>
                <p:cNvSpPr/>
                <p:nvPr/>
              </p:nvSpPr>
              <p:spPr>
                <a:xfrm rot="2546114" flipV="1">
                  <a:off x="1574141" y="5383189"/>
                  <a:ext cx="406887" cy="942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65"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任意多边形: 形状 7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2" name="任意多边形: 形状 8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3" name="任意多边形: 形状 8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57" name="矩形 56"/>
            <p:cNvSpPr/>
            <p:nvPr/>
          </p:nvSpPr>
          <p:spPr>
            <a:xfrm>
              <a:off x="6261962" y="2749856"/>
              <a:ext cx="4710100" cy="2208142"/>
            </a:xfrm>
            <a:prstGeom prst="rect">
              <a:avLst/>
            </a:prstGeom>
          </p:spPr>
          <p:txBody>
            <a:bodyPr wrap="square">
              <a:spAutoFit/>
            </a:bodyPr>
            <a:lstStyle/>
            <a:p>
              <a:pPr algn="just">
                <a:lnSpc>
                  <a:spcPct val="150000"/>
                </a:lnSpc>
              </a:pPr>
              <a:r>
                <a:rPr lang="zh-CN" altLang="en-US" sz="2400" b="1" dirty="0">
                  <a:solidFill>
                    <a:srgbClr val="0070C0"/>
                  </a:solidFill>
                  <a:latin typeface="Times New Roman" panose="02020603050405020304" pitchFamily="18" charset="0"/>
                  <a:cs typeface="Times New Roman" panose="02020603050405020304" pitchFamily="18" charset="0"/>
                </a:rPr>
                <a:t>提示：</a:t>
              </a:r>
              <a:endParaRPr lang="en-US" altLang="zh-CN" sz="2400" b="1" dirty="0">
                <a:solidFill>
                  <a:srgbClr val="0070C0"/>
                </a:solidFill>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哈夫曼编码是选择结点建立二叉树的过程，哈夫曼解码则是根据编码中的</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访问二叉树的左或右子树、直到叶子结点的过程。</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可以基于</a:t>
              </a:r>
              <a:r>
                <a:rPr lang="en-US" altLang="zh-CN" sz="2400" dirty="0" err="1">
                  <a:latin typeface="Times New Roman" panose="02020603050405020304" pitchFamily="18" charset="0"/>
                  <a:cs typeface="Times New Roman" panose="02020603050405020304" pitchFamily="18" charset="0"/>
                </a:rPr>
                <a:t>LinkedBinTree.h</a:t>
              </a:r>
              <a:r>
                <a:rPr lang="zh-CN" altLang="en-US" sz="2400" dirty="0">
                  <a:latin typeface="Times New Roman" panose="02020603050405020304" pitchFamily="18" charset="0"/>
                  <a:cs typeface="Times New Roman" panose="02020603050405020304" pitchFamily="18" charset="0"/>
                </a:rPr>
                <a:t>，完成哈夫曼编码和解码问题的求解。</a:t>
              </a:r>
              <a:endParaRPr lang="zh-CN" altLang="en-US" sz="24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020385" y="1729497"/>
            <a:ext cx="10356648" cy="455433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获取指定结点的左孩子结点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GetLeftChild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获取指定结点的右孩子结点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GetRightChild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PreOrderTraverse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 </a:t>
            </a:r>
            <a:r>
              <a:rPr lang="zh-CN" altLang="en-US" sz="2200" dirty="0">
                <a:solidFill>
                  <a:schemeClr val="tx1"/>
                </a:solidFill>
              </a:rPr>
              <a:t>按递归方式先序遍历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InOrderTraverse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 </a:t>
            </a:r>
            <a:r>
              <a:rPr lang="zh-CN" altLang="en-US" sz="2200" dirty="0">
                <a:solidFill>
                  <a:schemeClr val="tx1"/>
                </a:solidFill>
              </a:rPr>
              <a:t>按递归方式中序遍历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rgbClr val="FF0000"/>
                </a:solidFill>
              </a:rPr>
              <a:t>void </a:t>
            </a:r>
            <a:r>
              <a:rPr lang="en-US" altLang="zh-CN" sz="2200" dirty="0" err="1">
                <a:solidFill>
                  <a:srgbClr val="FF0000"/>
                </a:solidFill>
              </a:rPr>
              <a:t>PostOrderTraverse</a:t>
            </a:r>
            <a:r>
              <a:rPr lang="en-US" altLang="zh-CN" sz="2200" dirty="0">
                <a:solidFill>
                  <a:srgbClr val="FF0000"/>
                </a:solidFill>
              </a:rPr>
              <a:t>(</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pNode</a:t>
            </a:r>
            <a:r>
              <a:rPr lang="en-US" altLang="zh-CN" sz="2200" dirty="0">
                <a:solidFill>
                  <a:srgbClr val="FF0000"/>
                </a:solidFill>
              </a:rPr>
              <a:t>); 		// </a:t>
            </a:r>
            <a:r>
              <a:rPr lang="zh-CN" altLang="en-US" sz="2200" dirty="0">
                <a:solidFill>
                  <a:srgbClr val="FF0000"/>
                </a:solidFill>
              </a:rPr>
              <a:t>按递归方式后序遍历</a:t>
            </a:r>
            <a:endParaRPr lang="en-US" altLang="zh-CN" sz="2200" dirty="0">
              <a:solidFill>
                <a:srgbClr val="FF0000"/>
              </a:solidFill>
            </a:endParaRPr>
          </a:p>
          <a:p>
            <a:pPr>
              <a:lnSpc>
                <a:spcPct val="100000"/>
              </a:lnSpc>
            </a:pPr>
            <a:r>
              <a:rPr lang="en-US" altLang="zh-CN" sz="2200" dirty="0">
                <a:solidFill>
                  <a:schemeClr val="tx1"/>
                </a:solidFill>
              </a:rPr>
              <a:t>	void </a:t>
            </a:r>
            <a:r>
              <a:rPr lang="en-US" altLang="zh-CN" sz="2200" dirty="0" err="1">
                <a:solidFill>
                  <a:schemeClr val="tx1"/>
                </a:solidFill>
              </a:rPr>
              <a:t>PreOrderTraverse</a:t>
            </a:r>
            <a:r>
              <a:rPr lang="en-US" altLang="zh-CN" sz="2200" dirty="0">
                <a:solidFill>
                  <a:schemeClr val="tx1"/>
                </a:solidFill>
              </a:rPr>
              <a:t>();	// </a:t>
            </a:r>
            <a:r>
              <a:rPr lang="zh-CN" altLang="en-US" sz="2200" dirty="0">
                <a:solidFill>
                  <a:schemeClr val="tx1"/>
                </a:solidFill>
              </a:rPr>
              <a:t>按非递归方式先序遍历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InOrderTraverse</a:t>
            </a:r>
            <a:r>
              <a:rPr lang="en-US" altLang="zh-CN" sz="2200" dirty="0">
                <a:solidFill>
                  <a:schemeClr val="tx1"/>
                </a:solidFill>
              </a:rPr>
              <a:t>();	// </a:t>
            </a:r>
            <a:r>
              <a:rPr lang="zh-CN" altLang="en-US" sz="2200" dirty="0">
                <a:solidFill>
                  <a:schemeClr val="tx1"/>
                </a:solidFill>
              </a:rPr>
              <a:t>按非递归方式中序遍历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PostOrderTraverse</a:t>
            </a:r>
            <a:r>
              <a:rPr lang="en-US" altLang="zh-CN" sz="2200" dirty="0">
                <a:solidFill>
                  <a:schemeClr val="tx1"/>
                </a:solidFill>
              </a:rPr>
              <a:t>();	// </a:t>
            </a:r>
            <a:r>
              <a:rPr lang="zh-CN" altLang="en-US" sz="2200" dirty="0">
                <a:solidFill>
                  <a:schemeClr val="tx1"/>
                </a:solidFill>
              </a:rPr>
              <a:t>按非递归方式后序遍历</a:t>
            </a:r>
            <a:endParaRPr lang="en-US" altLang="zh-CN" sz="2200" dirty="0">
              <a:solidFill>
                <a:schemeClr val="tx1"/>
              </a:solidFill>
            </a:endParaRPr>
          </a:p>
          <a:p>
            <a:pPr>
              <a:lnSpc>
                <a:spcPct val="100000"/>
              </a:lnSpc>
            </a:pPr>
            <a:r>
              <a:rPr lang="en-US" altLang="zh-CN" sz="2000" dirty="0">
                <a:solidFill>
                  <a:schemeClr val="tx1"/>
                </a:solidFill>
              </a:rPr>
              <a:t>	</a:t>
            </a:r>
            <a:r>
              <a:rPr lang="en-US" altLang="zh-CN" sz="2200" dirty="0">
                <a:solidFill>
                  <a:srgbClr val="FF0000"/>
                </a:solidFill>
              </a:rPr>
              <a:t>void </a:t>
            </a:r>
            <a:r>
              <a:rPr lang="en-US" altLang="zh-CN" sz="2200" dirty="0" err="1">
                <a:solidFill>
                  <a:srgbClr val="FF0000"/>
                </a:solidFill>
              </a:rPr>
              <a:t>LevelOrderTraverse</a:t>
            </a:r>
            <a:r>
              <a:rPr lang="en-US" altLang="zh-CN" sz="2200" dirty="0">
                <a:solidFill>
                  <a:srgbClr val="FF0000"/>
                </a:solidFill>
              </a:rPr>
              <a:t>();	// </a:t>
            </a:r>
            <a:r>
              <a:rPr lang="zh-CN" altLang="en-US" sz="2200" dirty="0">
                <a:solidFill>
                  <a:srgbClr val="FF0000"/>
                </a:solidFill>
              </a:rPr>
              <a:t>按非递归方式逐层遍历</a:t>
            </a:r>
            <a:endParaRPr lang="zh-CN" altLang="en-US" sz="2200" dirty="0">
              <a:solidFill>
                <a:srgbClr val="FF0000"/>
              </a:solidFill>
            </a:endParaRPr>
          </a:p>
          <a:p>
            <a:pPr>
              <a:lnSpc>
                <a:spcPct val="100000"/>
              </a:lnSpc>
            </a:pPr>
            <a:endParaRPr lang="zh-CN" altLang="en-US" sz="22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1004046" y="1430639"/>
            <a:ext cx="10577074" cy="5157995"/>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946277" y="1759132"/>
            <a:ext cx="9123820" cy="4985908"/>
          </a:xfrm>
          <a:prstGeom prst="rect">
            <a:avLst/>
          </a:prstGeom>
          <a:noFill/>
        </p:spPr>
        <p:txBody>
          <a:bodyPr vert="horz" lIns="91440" tIns="45720" rIns="91440" bIns="45720" rtlCol="0">
            <a:norm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按非递归方式获取指定结点的双亲结点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GetParent</a:t>
            </a:r>
            <a:r>
              <a:rPr lang="en-US" altLang="zh-CN" sz="2200" dirty="0">
                <a:solidFill>
                  <a:srgbClr val="FF0000"/>
                </a:solidFill>
              </a:rPr>
              <a:t>(</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pNode</a:t>
            </a:r>
            <a:r>
              <a:rPr lang="en-US" altLang="zh-CN" sz="2200" dirty="0">
                <a:solidFill>
                  <a:srgbClr val="FF0000"/>
                </a:solidFill>
              </a:rPr>
              <a:t>);</a:t>
            </a:r>
            <a:endParaRPr lang="en-US" altLang="zh-CN" sz="2200" dirty="0">
              <a:solidFill>
                <a:srgbClr val="FF0000"/>
              </a:solidFill>
            </a:endParaRPr>
          </a:p>
          <a:p>
            <a:pPr>
              <a:lnSpc>
                <a:spcPct val="100000"/>
              </a:lnSpc>
            </a:pPr>
            <a:r>
              <a:rPr lang="en-US" altLang="zh-CN" sz="2200" dirty="0">
                <a:solidFill>
                  <a:schemeClr val="tx1"/>
                </a:solidFill>
              </a:rPr>
              <a:t>	// </a:t>
            </a:r>
            <a:r>
              <a:rPr lang="zh-CN" altLang="en-US" sz="2200" dirty="0">
                <a:solidFill>
                  <a:schemeClr val="tx1"/>
                </a:solidFill>
              </a:rPr>
              <a:t>删除以指定结点为根的子树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rgbClr val="FF0000"/>
                </a:solidFill>
              </a:rPr>
              <a:t>void </a:t>
            </a:r>
            <a:r>
              <a:rPr lang="en-US" altLang="zh-CN" sz="2200" dirty="0" err="1">
                <a:solidFill>
                  <a:srgbClr val="FF0000"/>
                </a:solidFill>
              </a:rPr>
              <a:t>DeleteSubTree</a:t>
            </a:r>
            <a:r>
              <a:rPr lang="en-US" altLang="zh-CN" sz="2200" dirty="0">
                <a:solidFill>
                  <a:srgbClr val="FF0000"/>
                </a:solidFill>
              </a:rPr>
              <a:t>(</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pNode</a:t>
            </a:r>
            <a:r>
              <a:rPr lang="en-US" altLang="zh-CN" sz="2200" dirty="0">
                <a:solidFill>
                  <a:srgbClr val="FF0000"/>
                </a:solidFill>
              </a:rPr>
              <a:t>);</a:t>
            </a:r>
            <a:endParaRPr lang="en-US" altLang="zh-CN" sz="2200" dirty="0">
              <a:solidFill>
                <a:srgbClr val="FF0000"/>
              </a:solidFill>
            </a:endParaRPr>
          </a:p>
          <a:p>
            <a:pPr>
              <a:lnSpc>
                <a:spcPct val="100000"/>
              </a:lnSpc>
            </a:pPr>
            <a:r>
              <a:rPr lang="en-US" altLang="zh-CN" sz="2200" dirty="0">
                <a:solidFill>
                  <a:schemeClr val="tx1"/>
                </a:solidFill>
              </a:rPr>
              <a:t>	// </a:t>
            </a:r>
            <a:r>
              <a:rPr lang="zh-CN" altLang="en-US" sz="2200" dirty="0">
                <a:solidFill>
                  <a:schemeClr val="tx1"/>
                </a:solidFill>
              </a:rPr>
              <a:t>由</a:t>
            </a:r>
            <a:r>
              <a:rPr lang="en-US" altLang="zh-CN" sz="2200" dirty="0" err="1">
                <a:solidFill>
                  <a:schemeClr val="tx1"/>
                </a:solidFill>
              </a:rPr>
              <a:t>DeleteSubTree</a:t>
            </a:r>
            <a:r>
              <a:rPr lang="zh-CN" altLang="en-US" sz="2200" dirty="0">
                <a:solidFill>
                  <a:schemeClr val="tx1"/>
                </a:solidFill>
              </a:rPr>
              <a:t>函数调用按非递归方式删除以指定结点为根的子树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rgbClr val="FF0000"/>
                </a:solidFill>
              </a:rPr>
              <a:t>void </a:t>
            </a:r>
            <a:r>
              <a:rPr lang="en-US" altLang="zh-CN" sz="2200" dirty="0" err="1">
                <a:solidFill>
                  <a:srgbClr val="FF0000"/>
                </a:solidFill>
              </a:rPr>
              <a:t>DeleteSubTreeNode</a:t>
            </a:r>
            <a:r>
              <a:rPr lang="en-US" altLang="zh-CN" sz="2200" dirty="0">
                <a:solidFill>
                  <a:srgbClr val="FF0000"/>
                </a:solidFill>
              </a:rPr>
              <a:t>(</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pNode</a:t>
            </a:r>
            <a:r>
              <a:rPr lang="en-US" altLang="zh-CN" sz="2200" dirty="0">
                <a:solidFill>
                  <a:srgbClr val="FF0000"/>
                </a:solidFill>
              </a:rPr>
              <a:t>); </a:t>
            </a:r>
            <a:endParaRPr lang="en-US" altLang="zh-CN" sz="2200" dirty="0">
              <a:solidFill>
                <a:srgbClr val="FF0000"/>
              </a:solidFill>
            </a:endParaRPr>
          </a:p>
          <a:p>
            <a:pPr>
              <a:lnSpc>
                <a:spcPct val="100000"/>
              </a:lnSpc>
            </a:pPr>
            <a:r>
              <a:rPr lang="en-US" altLang="zh-CN" sz="2200" dirty="0">
                <a:solidFill>
                  <a:schemeClr val="tx1"/>
                </a:solidFill>
              </a:rPr>
              <a:t>	// </a:t>
            </a:r>
            <a:r>
              <a:rPr lang="zh-CN" altLang="en-US" sz="2200" dirty="0">
                <a:solidFill>
                  <a:schemeClr val="tx1"/>
                </a:solidFill>
              </a:rPr>
              <a:t>按非递归方式根据关键字查找结点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SearchByKey</a:t>
            </a:r>
            <a:r>
              <a:rPr lang="en-US" altLang="zh-CN" sz="2200" dirty="0">
                <a:solidFill>
                  <a:srgbClr val="FF0000"/>
                </a:solidFill>
              </a:rPr>
              <a:t>(</a:t>
            </a:r>
            <a:r>
              <a:rPr lang="en-US" altLang="zh-CN" sz="2200" dirty="0" err="1">
                <a:solidFill>
                  <a:srgbClr val="FF0000"/>
                </a:solidFill>
              </a:rPr>
              <a:t>const</a:t>
            </a:r>
            <a:r>
              <a:rPr lang="en-US" altLang="zh-CN" sz="2200" dirty="0">
                <a:solidFill>
                  <a:srgbClr val="FF0000"/>
                </a:solidFill>
              </a:rPr>
              <a:t> T &amp;x);</a:t>
            </a:r>
            <a:endParaRPr lang="en-US" altLang="zh-CN" sz="2200" dirty="0">
              <a:solidFill>
                <a:srgbClr val="FF0000"/>
              </a:solidFill>
            </a:endParaRPr>
          </a:p>
          <a:p>
            <a:pPr>
              <a:lnSpc>
                <a:spcPct val="100000"/>
              </a:lnSpc>
            </a:pPr>
            <a:r>
              <a:rPr lang="en-US" altLang="zh-CN" sz="2200" dirty="0">
                <a:solidFill>
                  <a:schemeClr val="tx1"/>
                </a:solidFill>
              </a:rPr>
              <a:t>private:</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rgbClr val="FF0000"/>
                </a:solidFill>
              </a:rPr>
              <a:t>LinkedNode</a:t>
            </a:r>
            <a:r>
              <a:rPr lang="en-US" altLang="zh-CN" sz="2200" dirty="0">
                <a:solidFill>
                  <a:srgbClr val="FF0000"/>
                </a:solidFill>
              </a:rPr>
              <a:t>&lt;T&gt; *</a:t>
            </a:r>
            <a:r>
              <a:rPr lang="en-US" altLang="zh-CN" sz="2200" dirty="0" err="1">
                <a:solidFill>
                  <a:srgbClr val="FF0000"/>
                </a:solidFill>
              </a:rPr>
              <a:t>m_pRoot</a:t>
            </a:r>
            <a:r>
              <a:rPr lang="en-US" altLang="zh-CN" sz="2200" dirty="0">
                <a:solidFill>
                  <a:srgbClr val="FF0000"/>
                </a:solidFill>
              </a:rPr>
              <a:t>;  </a:t>
            </a:r>
            <a:r>
              <a:rPr lang="en-US" altLang="zh-CN" sz="2200" dirty="0">
                <a:solidFill>
                  <a:schemeClr val="tx1"/>
                </a:solidFill>
              </a:rPr>
              <a:t>//</a:t>
            </a:r>
            <a:r>
              <a:rPr lang="zh-CN" altLang="en-US" sz="2200" dirty="0">
                <a:solidFill>
                  <a:schemeClr val="tx1"/>
                </a:solidFill>
              </a:rPr>
              <a:t>指向根结点的指针</a:t>
            </a:r>
            <a:endParaRPr lang="zh-CN" altLang="en-US"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1526016" y="1430639"/>
            <a:ext cx="9706217" cy="5157995"/>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406391"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431093" flipV="1">
                <a:off x="1544457"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2095500" y="2197012"/>
            <a:ext cx="9424001" cy="497765"/>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后序遍历，也称为后根遍历，其访问方式递归定义如下：</a:t>
            </a:r>
            <a:endParaRPr lang="zh-CN" altLang="en-US" sz="2400" dirty="0">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2179772" y="2857713"/>
            <a:ext cx="8133806" cy="3209878"/>
            <a:chOff x="3072309" y="2913847"/>
            <a:chExt cx="5729288" cy="2416867"/>
          </a:xfrm>
        </p:grpSpPr>
        <p:sp>
          <p:nvSpPr>
            <p:cNvPr id="2" name="矩形 1"/>
            <p:cNvSpPr/>
            <p:nvPr/>
          </p:nvSpPr>
          <p:spPr>
            <a:xfrm>
              <a:off x="3395494" y="3240118"/>
              <a:ext cx="4992892" cy="1738045"/>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对于一棵二叉树，先访问根结点的左子树，后访问右子树，最后访问根结点；</a:t>
              </a:r>
              <a:endParaRPr lang="zh-CN" alt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对于左、右子树中的结点仍然是按照后序遍历方式访问。</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1" name="矩形 50"/>
          <p:cNvSpPr/>
          <p:nvPr/>
        </p:nvSpPr>
        <p:spPr>
          <a:xfrm>
            <a:off x="458837" y="1630985"/>
            <a:ext cx="1415772" cy="978729"/>
          </a:xfrm>
          <a:prstGeom prst="rect">
            <a:avLst/>
          </a:prstGeom>
        </p:spPr>
        <p:txBody>
          <a:bodyPr wrap="none">
            <a:spAutoFit/>
          </a:bodyPr>
          <a:lstStyle/>
          <a:p>
            <a:pPr>
              <a:lnSpc>
                <a:spcPct val="120000"/>
              </a:lnSpc>
            </a:pPr>
            <a:r>
              <a:rPr lang="zh-CN" altLang="en-US" sz="2400" dirty="0" smtClean="0">
                <a:solidFill>
                  <a:srgbClr val="0070C0"/>
                </a:solidFill>
                <a:latin typeface="Times New Roman" panose="02020603050405020304" pitchFamily="18" charset="0"/>
                <a:cs typeface="Times New Roman" panose="02020603050405020304" pitchFamily="18" charset="0"/>
              </a:rPr>
              <a:t>后</a:t>
            </a:r>
            <a:r>
              <a:rPr lang="zh-CN" altLang="en-US" sz="2400" dirty="0">
                <a:solidFill>
                  <a:srgbClr val="0070C0"/>
                </a:solidFill>
                <a:latin typeface="Times New Roman" panose="02020603050405020304" pitchFamily="18" charset="0"/>
                <a:cs typeface="Times New Roman" panose="02020603050405020304" pitchFamily="18" charset="0"/>
              </a:rPr>
              <a:t>序遍历</a:t>
            </a:r>
            <a:endParaRPr lang="zh-CN" altLang="en-US" sz="2400" dirty="0">
              <a:solidFill>
                <a:srgbClr val="0070C0"/>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pic>
        <p:nvPicPr>
          <p:cNvPr id="5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9497"/>
          <a:stretch>
            <a:fillRect/>
          </a:stretch>
        </p:blipFill>
        <p:spPr bwMode="auto">
          <a:xfrm>
            <a:off x="1574344" y="1979150"/>
            <a:ext cx="3470713" cy="352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4" name="直接连接符 53"/>
          <p:cNvCxnSpPr/>
          <p:nvPr/>
        </p:nvCxnSpPr>
        <p:spPr>
          <a:xfrm>
            <a:off x="5470573" y="2293181"/>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441673" y="3139388"/>
            <a:ext cx="5142070" cy="1384161"/>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后</a:t>
            </a:r>
            <a:r>
              <a:rPr lang="zh-CN" altLang="en-US" sz="2400" dirty="0">
                <a:solidFill>
                  <a:srgbClr val="080808"/>
                </a:solidFill>
                <a:latin typeface="Times New Roman" panose="02020603050405020304" pitchFamily="18" charset="0"/>
                <a:cs typeface="Times New Roman" panose="02020603050405020304" pitchFamily="18" charset="0"/>
              </a:rPr>
              <a:t>序遍历的结果是什么？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I</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A</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6028813" y="2453231"/>
            <a:ext cx="5179022" cy="2756474"/>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90"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4"/>
              <p:cNvSpPr/>
              <p:nvPr/>
            </p:nvSpPr>
            <p:spPr>
              <a:xfrm rot="3390197" flipV="1">
                <a:off x="1546837" y="5397384"/>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416623" flipV="1">
                <a:off x="1544455" y="5395003"/>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3">
                                            <p:txEl>
                                              <p:pRg st="0" end="0"/>
                                            </p:txEl>
                                          </p:spTgt>
                                        </p:tgtEl>
                                        <p:attrNameLst>
                                          <p:attrName>style.visibility</p:attrName>
                                        </p:attrNameLst>
                                      </p:cBhvr>
                                      <p:to>
                                        <p:strVal val="visible"/>
                                      </p:to>
                                    </p:set>
                                    <p:animEffect transition="in" filter="fade">
                                      <p:cBhvr>
                                        <p:cTn id="22" dur="500"/>
                                        <p:tgtEl>
                                          <p:spTgt spid="5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2" end="2"/>
                                            </p:txEl>
                                          </p:spTgt>
                                        </p:tgtEl>
                                        <p:attrNameLst>
                                          <p:attrName>style.visibility</p:attrName>
                                        </p:attrNameLst>
                                      </p:cBhvr>
                                      <p:to>
                                        <p:strVal val="visible"/>
                                      </p:to>
                                    </p:set>
                                    <p:animEffect transition="in" filter="fade">
                                      <p:cBhvr>
                                        <p:cTn id="27"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2.498|28.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9816</Words>
  <Application>WPS 演示</Application>
  <PresentationFormat>Custom</PresentationFormat>
  <Paragraphs>760</Paragraphs>
  <Slides>50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60" baseType="lpstr">
      <vt:lpstr>Arial</vt:lpstr>
      <vt:lpstr>宋体</vt:lpstr>
      <vt:lpstr>Wingdings</vt:lpstr>
      <vt:lpstr>Verdana</vt:lpstr>
      <vt:lpstr>Times New Roman</vt:lpstr>
      <vt:lpstr>微软雅黑</vt:lpstr>
      <vt:lpstr>Arial Unicode MS</vt:lpstr>
      <vt:lpstr>Calibri</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115</cp:revision>
  <dcterms:created xsi:type="dcterms:W3CDTF">2018-08-22T12:15:00Z</dcterms:created>
  <dcterms:modified xsi:type="dcterms:W3CDTF">2020-05-15T05:58:03Z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